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77"/>
  </p:notesMasterIdLst>
  <p:sldIdLst>
    <p:sldId id="352" r:id="rId3"/>
    <p:sldId id="367" r:id="rId4"/>
    <p:sldId id="368" r:id="rId5"/>
    <p:sldId id="372" r:id="rId6"/>
    <p:sldId id="373" r:id="rId7"/>
    <p:sldId id="374" r:id="rId8"/>
    <p:sldId id="371" r:id="rId9"/>
    <p:sldId id="263" r:id="rId10"/>
    <p:sldId id="264" r:id="rId11"/>
    <p:sldId id="265" r:id="rId12"/>
    <p:sldId id="390" r:id="rId13"/>
    <p:sldId id="370" r:id="rId14"/>
    <p:sldId id="375" r:id="rId15"/>
    <p:sldId id="369" r:id="rId16"/>
    <p:sldId id="376" r:id="rId17"/>
    <p:sldId id="377" r:id="rId18"/>
    <p:sldId id="378" r:id="rId19"/>
    <p:sldId id="379" r:id="rId20"/>
    <p:sldId id="302" r:id="rId21"/>
    <p:sldId id="303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1" r:id="rId33"/>
    <p:sldId id="392" r:id="rId34"/>
    <p:sldId id="393" r:id="rId35"/>
    <p:sldId id="394" r:id="rId36"/>
    <p:sldId id="395" r:id="rId37"/>
    <p:sldId id="353" r:id="rId38"/>
    <p:sldId id="396" r:id="rId39"/>
    <p:sldId id="397" r:id="rId40"/>
    <p:sldId id="399" r:id="rId41"/>
    <p:sldId id="425" r:id="rId42"/>
    <p:sldId id="426" r:id="rId43"/>
    <p:sldId id="427" r:id="rId44"/>
    <p:sldId id="400" r:id="rId45"/>
    <p:sldId id="285" r:id="rId46"/>
    <p:sldId id="364" r:id="rId47"/>
    <p:sldId id="295" r:id="rId48"/>
    <p:sldId id="403" r:id="rId49"/>
    <p:sldId id="291" r:id="rId50"/>
    <p:sldId id="402" r:id="rId51"/>
    <p:sldId id="296" r:id="rId52"/>
    <p:sldId id="297" r:id="rId53"/>
    <p:sldId id="298" r:id="rId54"/>
    <p:sldId id="299" r:id="rId55"/>
    <p:sldId id="404" r:id="rId56"/>
    <p:sldId id="405" r:id="rId57"/>
    <p:sldId id="406" r:id="rId58"/>
    <p:sldId id="407" r:id="rId59"/>
    <p:sldId id="411" r:id="rId60"/>
    <p:sldId id="408" r:id="rId61"/>
    <p:sldId id="412" r:id="rId62"/>
    <p:sldId id="415" r:id="rId63"/>
    <p:sldId id="416" r:id="rId64"/>
    <p:sldId id="417" r:id="rId65"/>
    <p:sldId id="419" r:id="rId66"/>
    <p:sldId id="418" r:id="rId67"/>
    <p:sldId id="410" r:id="rId68"/>
    <p:sldId id="413" r:id="rId69"/>
    <p:sldId id="409" r:id="rId70"/>
    <p:sldId id="414" r:id="rId71"/>
    <p:sldId id="421" r:id="rId72"/>
    <p:sldId id="420" r:id="rId73"/>
    <p:sldId id="422" r:id="rId74"/>
    <p:sldId id="423" r:id="rId75"/>
    <p:sldId id="424" r:id="rId7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8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C9D2A-0106-F94C-7681-0175122D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2FB2EF-90F8-5689-A9D1-EF762228B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2CBF0D-1A01-DCD2-7E4B-68D4F3EEC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21B84-9443-50F9-2280-7A759ED89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97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7349A-8004-EC85-F643-F03AD22F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E3D6F-63E8-8EDD-E813-A708D8292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E390C-F538-EA75-82CD-319EBCCC0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207F-E8E6-C0E8-F377-3944948965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1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B9F5-66EF-5A37-A01A-B91DD4B6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BA7DC-4807-75F7-CCA3-ED1391136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D026A-C148-5C9A-DFAF-32F1351C6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E88E1-E050-9D0D-0ACA-E0C53F52F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49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F2562-424A-6706-3D6E-8B524D30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354F27-1147-ACD0-5438-0D87C2138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A07E9-081B-43D3-D4D4-EEB97D0DA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63424-7E75-C7F4-0C96-0473AEFC4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CCF13-8161-9E82-595F-7F454F29D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44BA5-A6C2-17CD-FAB7-5705D41CB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3542B-94CE-7805-4A31-E0AA9DEA8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3FCC1-3788-C83A-3005-F4B6390176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8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EEC0-D9E1-C4BA-2DCB-173784047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68089-C205-96B2-3ECC-2BE1C3C38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5AB7E-017C-43E3-6BFE-47F649945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25776-1F24-2553-DF1B-406C253A4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85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5FE12-3229-8270-1F6A-7A2DF6A05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7DE998-052C-BABA-0C8E-E5A010F60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B9B2E-1975-6C77-C6CB-572C54F7F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1BD71-2BA1-4FE5-DCB4-A6F4204782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2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C05C-D239-11BF-F204-E0F05D5D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8B598-D413-3F0E-C9C3-1DF11F178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C8E37-5330-4641-A135-C32A46353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70562-D1D2-ECEB-DF71-9A0737BE7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1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3621360" y="1131001"/>
            <a:ext cx="5107727" cy="33285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236267" y="4292947"/>
            <a:ext cx="5893595" cy="857251"/>
          </a:xfrm>
          <a:prstGeom prst="rect">
            <a:avLst/>
          </a:prstGeom>
        </p:spPr>
        <p:txBody>
          <a:bodyPr lIns="53578" tIns="53578" rIns="53578" bIns="53578" anchor="b"/>
          <a:lstStyle>
            <a:lvl1pPr algn="ctr" defTabSz="410766">
              <a:lnSpc>
                <a:spcPct val="100000"/>
              </a:lnSpc>
              <a:defRPr sz="3900" cap="all" spc="156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36267" y="5163592"/>
            <a:ext cx="5893595" cy="689819"/>
          </a:xfrm>
          <a:prstGeom prst="rect">
            <a:avLst/>
          </a:prstGeom>
        </p:spPr>
        <p:txBody>
          <a:bodyPr lIns="53578" tIns="53578" rIns="53578" bIns="53578"/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1143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2286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3429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4572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8C8C8C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348251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236267" y="2658814"/>
            <a:ext cx="5893595" cy="1540372"/>
          </a:xfrm>
          <a:prstGeom prst="rect">
            <a:avLst/>
          </a:prstGeom>
        </p:spPr>
        <p:txBody>
          <a:bodyPr lIns="53578" tIns="53578" rIns="53578" bIns="53578"/>
          <a:lstStyle>
            <a:lvl1pPr algn="ctr" defTabSz="410766">
              <a:lnSpc>
                <a:spcPct val="100000"/>
              </a:lnSpc>
              <a:defRPr sz="3900" cap="all" spc="156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8C8C8C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423467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5747249" y="931464"/>
            <a:ext cx="7317304" cy="4768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149203" y="1486793"/>
            <a:ext cx="2779366" cy="2062759"/>
          </a:xfrm>
          <a:prstGeom prst="rect">
            <a:avLst/>
          </a:prstGeom>
        </p:spPr>
        <p:txBody>
          <a:bodyPr lIns="53578" tIns="53578" rIns="53578" bIns="53578" anchor="b"/>
          <a:lstStyle>
            <a:lvl1pPr algn="ctr" defTabSz="410766">
              <a:lnSpc>
                <a:spcPct val="100000"/>
              </a:lnSpc>
              <a:defRPr sz="3900">
                <a:solidFill>
                  <a:srgbClr val="817463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49203" y="3609826"/>
            <a:ext cx="2779366" cy="1781474"/>
          </a:xfrm>
          <a:prstGeom prst="rect">
            <a:avLst/>
          </a:prstGeom>
        </p:spPr>
        <p:txBody>
          <a:bodyPr lIns="53578" tIns="53578" rIns="53578" bIns="53578"/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  <a:lvl2pPr marL="0" indent="1143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2pPr>
            <a:lvl3pPr marL="0" indent="2286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3pPr>
            <a:lvl4pPr marL="0" indent="3429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4pPr>
            <a:lvl5pPr marL="0" indent="4572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1655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3149203" y="1024681"/>
            <a:ext cx="5893595" cy="937618"/>
          </a:xfrm>
          <a:prstGeom prst="rect">
            <a:avLst/>
          </a:prstGeom>
        </p:spPr>
        <p:txBody>
          <a:bodyPr lIns="53578" tIns="53578" rIns="53578" bIns="53578"/>
          <a:lstStyle>
            <a:lvl1pPr algn="ctr" defTabSz="410766">
              <a:lnSpc>
                <a:spcPct val="100000"/>
              </a:lnSpc>
              <a:defRPr sz="3900">
                <a:solidFill>
                  <a:srgbClr val="817463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10633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3149203" y="1024681"/>
            <a:ext cx="5893595" cy="937618"/>
          </a:xfrm>
          <a:prstGeom prst="rect">
            <a:avLst/>
          </a:prstGeom>
        </p:spPr>
        <p:txBody>
          <a:bodyPr lIns="53578" tIns="53578" rIns="53578" bIns="53578"/>
          <a:lstStyle>
            <a:lvl1pPr algn="ctr" defTabSz="410766">
              <a:lnSpc>
                <a:spcPct val="100000"/>
              </a:lnSpc>
              <a:defRPr sz="3900">
                <a:solidFill>
                  <a:srgbClr val="817463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49203" y="2290465"/>
            <a:ext cx="5893595" cy="3348634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2724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  <a:lvl2pPr marL="48196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2pPr>
            <a:lvl3pPr marL="6915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3pPr>
            <a:lvl4pPr marL="90106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4pPr>
            <a:lvl5pPr marL="11106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067121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5866962" y="1192407"/>
            <a:ext cx="7334561" cy="4779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3149203" y="1024681"/>
            <a:ext cx="5893595" cy="937618"/>
          </a:xfrm>
          <a:prstGeom prst="rect">
            <a:avLst/>
          </a:prstGeom>
        </p:spPr>
        <p:txBody>
          <a:bodyPr lIns="53578" tIns="53578" rIns="53578" bIns="53578"/>
          <a:lstStyle>
            <a:lvl1pPr algn="ctr" defTabSz="410766">
              <a:lnSpc>
                <a:spcPct val="100000"/>
              </a:lnSpc>
              <a:defRPr sz="3900">
                <a:solidFill>
                  <a:srgbClr val="817463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49203" y="2283767"/>
            <a:ext cx="2698999" cy="317450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221876" indent="-221876" defTabSz="410766">
              <a:lnSpc>
                <a:spcPct val="100000"/>
              </a:lnSpc>
              <a:spcBef>
                <a:spcPts val="2650"/>
              </a:spcBef>
              <a:buFontTx/>
              <a:defRPr sz="22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  <a:lvl2pPr marL="393326" indent="-221876" defTabSz="410766">
              <a:lnSpc>
                <a:spcPct val="100000"/>
              </a:lnSpc>
              <a:spcBef>
                <a:spcPts val="2650"/>
              </a:spcBef>
              <a:buFontTx/>
              <a:defRPr sz="22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2pPr>
            <a:lvl3pPr marL="564776" indent="-221876" defTabSz="410766">
              <a:lnSpc>
                <a:spcPct val="100000"/>
              </a:lnSpc>
              <a:spcBef>
                <a:spcPts val="2650"/>
              </a:spcBef>
              <a:buFontTx/>
              <a:defRPr sz="22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3pPr>
            <a:lvl4pPr marL="736226" indent="-221876" defTabSz="410766">
              <a:lnSpc>
                <a:spcPct val="100000"/>
              </a:lnSpc>
              <a:spcBef>
                <a:spcPts val="2650"/>
              </a:spcBef>
              <a:buFontTx/>
              <a:defRPr sz="22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4pPr>
            <a:lvl5pPr marL="907676" indent="-221876" defTabSz="410766">
              <a:lnSpc>
                <a:spcPct val="100000"/>
              </a:lnSpc>
              <a:spcBef>
                <a:spcPts val="2650"/>
              </a:spcBef>
              <a:buFontTx/>
              <a:defRPr sz="22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815041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49203" y="1218902"/>
            <a:ext cx="5893595" cy="4420196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2724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  <a:lvl2pPr marL="48196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2pPr>
            <a:lvl3pPr marL="6915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3pPr>
            <a:lvl4pPr marL="90106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4pPr>
            <a:lvl5pPr marL="11106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24149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21"/>
          </p:nvPr>
        </p:nvSpPr>
        <p:spPr>
          <a:xfrm>
            <a:off x="3175992" y="977800"/>
            <a:ext cx="5837399" cy="380404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02781" y="4654600"/>
            <a:ext cx="2745880" cy="348258"/>
          </a:xfrm>
          <a:prstGeom prst="rect">
            <a:avLst/>
          </a:prstGeom>
        </p:spPr>
        <p:txBody>
          <a:bodyPr lIns="53578" tIns="53578" rIns="53578" bIns="53578"/>
          <a:lstStyle>
            <a:lvl1pPr marL="0" indent="0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5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114300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5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228600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5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342900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5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457200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5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20900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mage"/>
          <p:cNvSpPr>
            <a:spLocks noGrp="1"/>
          </p:cNvSpPr>
          <p:nvPr>
            <p:ph type="pic" idx="21"/>
          </p:nvPr>
        </p:nvSpPr>
        <p:spPr>
          <a:xfrm>
            <a:off x="2284383" y="1007803"/>
            <a:ext cx="7344501" cy="478617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Image"/>
          <p:cNvSpPr>
            <a:spLocks noGrp="1"/>
          </p:cNvSpPr>
          <p:nvPr>
            <p:ph type="pic" idx="22"/>
          </p:nvPr>
        </p:nvSpPr>
        <p:spPr>
          <a:xfrm>
            <a:off x="2425405" y="1025227"/>
            <a:ext cx="7317304" cy="4768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729662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>
            <a:spLocks noGrp="1"/>
          </p:cNvSpPr>
          <p:nvPr>
            <p:ph type="pic" idx="21"/>
          </p:nvPr>
        </p:nvSpPr>
        <p:spPr>
          <a:xfrm>
            <a:off x="2462560" y="1565242"/>
            <a:ext cx="7269698" cy="473743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Image"/>
          <p:cNvSpPr>
            <a:spLocks noGrp="1"/>
          </p:cNvSpPr>
          <p:nvPr>
            <p:ph type="pic" sz="quarter" idx="22"/>
          </p:nvPr>
        </p:nvSpPr>
        <p:spPr>
          <a:xfrm>
            <a:off x="5977801" y="1332274"/>
            <a:ext cx="3381171" cy="220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Image"/>
          <p:cNvSpPr>
            <a:spLocks noGrp="1"/>
          </p:cNvSpPr>
          <p:nvPr>
            <p:ph type="pic" sz="half" idx="23"/>
          </p:nvPr>
        </p:nvSpPr>
        <p:spPr>
          <a:xfrm>
            <a:off x="2649393" y="1406423"/>
            <a:ext cx="6342593" cy="413326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3352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3336726" y="4212580"/>
            <a:ext cx="5518548" cy="431368"/>
          </a:xfrm>
          <a:prstGeom prst="rect">
            <a:avLst/>
          </a:prstGeom>
        </p:spPr>
        <p:txBody>
          <a:bodyPr lIns="53578" tIns="53578" rIns="53578" bIns="53578">
            <a:spAutoFit/>
          </a:bodyPr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 i="1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2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3336726" y="2837987"/>
            <a:ext cx="5518548" cy="539090"/>
          </a:xfrm>
          <a:prstGeom prst="rect">
            <a:avLst/>
          </a:prstGeom>
        </p:spPr>
        <p:txBody>
          <a:bodyPr lIns="53578" tIns="53578" rIns="53578" bIns="53578" anchor="ctr">
            <a:spAutoFit/>
          </a:bodyPr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93269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>
            <a:spLocks noGrp="1"/>
          </p:cNvSpPr>
          <p:nvPr>
            <p:ph type="pic" idx="21"/>
          </p:nvPr>
        </p:nvSpPr>
        <p:spPr>
          <a:xfrm>
            <a:off x="2345531" y="850552"/>
            <a:ext cx="7954483" cy="51836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01920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3176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nvest_&amp;_nu_logos" descr="invest_&amp;_nu_logo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247" y="5462588"/>
            <a:ext cx="4442223" cy="538163"/>
          </a:xfrm>
          <a:prstGeom prst="rect">
            <a:avLst/>
          </a:prstGeom>
          <a:ln w="3175">
            <a:miter lim="400000"/>
          </a:ln>
        </p:spPr>
      </p:pic>
      <p:sp>
        <p:nvSpPr>
          <p:cNvPr id="136" name="Author:  Bill Buchanan"/>
          <p:cNvSpPr txBox="1"/>
          <p:nvPr/>
        </p:nvSpPr>
        <p:spPr>
          <a:xfrm rot="16200000">
            <a:off x="8884249" y="5363248"/>
            <a:ext cx="1091966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l" defTabSz="1828800">
              <a:defRPr sz="16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/>
              <a:t>Author:  Bill Buchanan</a:t>
            </a:r>
          </a:p>
        </p:txBody>
      </p:sp>
      <p:sp>
        <p:nvSpPr>
          <p:cNvPr id="137" name="Author:  Bill Buchanan"/>
          <p:cNvSpPr txBox="1"/>
          <p:nvPr/>
        </p:nvSpPr>
        <p:spPr>
          <a:xfrm rot="16200000">
            <a:off x="8884249" y="5363248"/>
            <a:ext cx="1091966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l" defTabSz="1828800">
              <a:defRPr sz="16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/>
              <a:t>Author:  Bill Buchanan</a:t>
            </a:r>
          </a:p>
        </p:txBody>
      </p:sp>
      <p:pic>
        <p:nvPicPr>
          <p:cNvPr id="138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9" y="857250"/>
            <a:ext cx="6858002" cy="5174457"/>
          </a:xfrm>
          <a:prstGeom prst="rect">
            <a:avLst/>
          </a:prstGeom>
          <a:ln w="3175">
            <a:miter lim="400000"/>
          </a:ln>
        </p:spPr>
      </p:pic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02337" y="5486014"/>
            <a:ext cx="279564" cy="276999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771878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nvest_&amp;_nu_logos" descr="invest_&amp;_nu_logo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247" y="5462588"/>
            <a:ext cx="4442223" cy="538163"/>
          </a:xfrm>
          <a:prstGeom prst="rect">
            <a:avLst/>
          </a:prstGeom>
          <a:ln w="3175">
            <a:miter lim="400000"/>
          </a:ln>
        </p:spPr>
      </p:pic>
      <p:sp>
        <p:nvSpPr>
          <p:cNvPr id="147" name="Author:  Bill Buchanan"/>
          <p:cNvSpPr txBox="1"/>
          <p:nvPr/>
        </p:nvSpPr>
        <p:spPr>
          <a:xfrm rot="16200000">
            <a:off x="8884249" y="5363248"/>
            <a:ext cx="1091966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l" defTabSz="1828800">
              <a:defRPr sz="16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/>
              <a:t>Author:  Bill Buchanan</a:t>
            </a:r>
          </a:p>
        </p:txBody>
      </p:sp>
      <p:sp>
        <p:nvSpPr>
          <p:cNvPr id="148" name="Author:  Bill Buchanan"/>
          <p:cNvSpPr txBox="1"/>
          <p:nvPr/>
        </p:nvSpPr>
        <p:spPr>
          <a:xfrm rot="16200000">
            <a:off x="8884249" y="5363248"/>
            <a:ext cx="1091966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l" defTabSz="1828800">
              <a:defRPr sz="16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/>
              <a:t>Author:  Bill Buchanan</a:t>
            </a:r>
          </a:p>
        </p:txBody>
      </p:sp>
      <p:pic>
        <p:nvPicPr>
          <p:cNvPr id="149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9" y="857250"/>
            <a:ext cx="6858002" cy="5174457"/>
          </a:xfrm>
          <a:prstGeom prst="rect">
            <a:avLst/>
          </a:prstGeom>
          <a:ln w="3175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81900" y="5624513"/>
            <a:ext cx="374141" cy="369332"/>
          </a:xfrm>
          <a:prstGeom prst="rect">
            <a:avLst/>
          </a:prstGeom>
        </p:spPr>
        <p:txBody>
          <a:bodyPr lIns="68580" tIns="68580" rIns="68580" bIns="68580" anchor="t"/>
          <a:lstStyle>
            <a:lvl1pPr algn="l">
              <a:defRPr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573517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xfrm>
            <a:off x="3524249" y="2131517"/>
            <a:ext cx="5143502" cy="1343026"/>
          </a:xfrm>
          <a:prstGeom prst="rect">
            <a:avLst/>
          </a:prstGeom>
        </p:spPr>
        <p:txBody>
          <a:bodyPr lIns="51435" tIns="51435" rIns="51435" bIns="51435" anchor="b"/>
          <a:lstStyle>
            <a:lvl1pPr algn="ctr">
              <a:defRPr sz="57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24249" y="3526334"/>
            <a:ext cx="5143502" cy="931367"/>
          </a:xfrm>
          <a:prstGeom prst="rect">
            <a:avLst/>
          </a:prstGeom>
        </p:spPr>
        <p:txBody>
          <a:bodyPr lIns="51435" tIns="51435" rIns="51435" bIns="51435"/>
          <a:lstStyle>
            <a:lvl1pPr marL="0" indent="0" algn="ctr">
              <a:buSzTx/>
              <a:buFontTx/>
              <a:buNone/>
              <a:defRPr sz="2200"/>
            </a:lvl1pPr>
            <a:lvl2pPr marL="0" indent="228600" algn="ctr">
              <a:buSzTx/>
              <a:buFontTx/>
              <a:buNone/>
              <a:defRPr sz="2200"/>
            </a:lvl2pPr>
            <a:lvl3pPr marL="0" indent="457200" algn="ctr">
              <a:buSzTx/>
              <a:buFontTx/>
              <a:buNone/>
              <a:defRPr sz="2200"/>
            </a:lvl3pPr>
            <a:lvl4pPr marL="0" indent="685800" algn="ctr">
              <a:buSzTx/>
              <a:buFontTx/>
              <a:buNone/>
              <a:defRPr sz="2200"/>
            </a:lvl4pPr>
            <a:lvl5pPr marL="0" indent="914400" algn="ctr">
              <a:buSzTx/>
              <a:buFont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4986" y="5057140"/>
            <a:ext cx="238527" cy="242374"/>
          </a:xfrm>
          <a:prstGeom prst="rect">
            <a:avLst/>
          </a:prstGeom>
        </p:spPr>
        <p:txBody>
          <a:bodyPr lIns="51435" tIns="51435" rIns="51435" bIns="5143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996262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2666999" y="1500187"/>
            <a:ext cx="5915026" cy="487276"/>
          </a:xfrm>
          <a:prstGeom prst="rect">
            <a:avLst/>
          </a:prstGeom>
        </p:spPr>
        <p:txBody>
          <a:bodyPr lIns="51435" tIns="51435" rIns="51435" bIns="51435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38487" y="2527102"/>
            <a:ext cx="5915027" cy="2447628"/>
          </a:xfrm>
          <a:prstGeom prst="rect">
            <a:avLst/>
          </a:prstGeom>
        </p:spPr>
        <p:txBody>
          <a:bodyPr lIns="51435" tIns="51435" rIns="51435" bIns="51435"/>
          <a:lstStyle>
            <a:lvl1pPr marL="204107" indent="-204107">
              <a:defRPr sz="2500"/>
            </a:lvl1pPr>
            <a:lvl2pPr marL="466725" indent="-238125">
              <a:defRPr sz="2500"/>
            </a:lvl2pPr>
            <a:lvl3pPr marL="742950" indent="-285750">
              <a:defRPr sz="2500"/>
            </a:lvl3pPr>
            <a:lvl4pPr marL="1003300" indent="-317500">
              <a:defRPr sz="2500"/>
            </a:lvl4pPr>
            <a:lvl5pPr marL="1231900" indent="-317500"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4986" y="5057140"/>
            <a:ext cx="238527" cy="242374"/>
          </a:xfrm>
          <a:prstGeom prst="rect">
            <a:avLst/>
          </a:prstGeom>
        </p:spPr>
        <p:txBody>
          <a:bodyPr lIns="51435" tIns="51435" rIns="51435" bIns="5143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32358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xfrm>
            <a:off x="3336726" y="1721197"/>
            <a:ext cx="5518548" cy="1741290"/>
          </a:xfrm>
          <a:prstGeom prst="rect">
            <a:avLst/>
          </a:prstGeom>
        </p:spPr>
        <p:txBody>
          <a:bodyPr lIns="53578" tIns="53578" rIns="53578" bIns="53578" anchor="b"/>
          <a:lstStyle>
            <a:lvl1pPr algn="ctr" defTabSz="410766">
              <a:lnSpc>
                <a:spcPct val="100000"/>
              </a:lnSpc>
              <a:defRPr sz="5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6726" y="3509367"/>
            <a:ext cx="5518548" cy="596057"/>
          </a:xfrm>
          <a:prstGeom prst="rect">
            <a:avLst/>
          </a:prstGeom>
        </p:spPr>
        <p:txBody>
          <a:bodyPr lIns="53578" tIns="53578" rIns="53578" bIns="53578"/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1143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2286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3429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4572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4775" y="5739557"/>
            <a:ext cx="29575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752643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xfrm>
            <a:off x="2666999" y="1699022"/>
            <a:ext cx="6858002" cy="1790701"/>
          </a:xfrm>
          <a:prstGeom prst="rect">
            <a:avLst/>
          </a:prstGeom>
        </p:spPr>
        <p:txBody>
          <a:bodyPr lIns="68580" tIns="68580" rIns="68580" bIns="68580" anchor="b"/>
          <a:lstStyle>
            <a:lvl1pPr algn="ctr">
              <a:defRPr sz="59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6999" y="3558779"/>
            <a:ext cx="6858002" cy="1241822"/>
          </a:xfrm>
          <a:prstGeom prst="rect">
            <a:avLst/>
          </a:prstGeom>
        </p:spPr>
        <p:txBody>
          <a:bodyPr lIns="68580" tIns="68580" rIns="68580" bIns="68580"/>
          <a:lstStyle>
            <a:lvl1pPr marL="0" indent="0" algn="ctr">
              <a:buSzTx/>
              <a:buFontTx/>
              <a:buNone/>
              <a:defRPr sz="2300"/>
            </a:lvl1pPr>
            <a:lvl2pPr marL="0" indent="228600" algn="ctr">
              <a:buSzTx/>
              <a:buFontTx/>
              <a:buNone/>
              <a:defRPr sz="2300"/>
            </a:lvl2pPr>
            <a:lvl3pPr marL="0" indent="457200" algn="ctr">
              <a:buSzTx/>
              <a:buFontTx/>
              <a:buNone/>
              <a:defRPr sz="2300"/>
            </a:lvl3pPr>
            <a:lvl4pPr marL="0" indent="685800" algn="ctr">
              <a:buSzTx/>
              <a:buFontTx/>
              <a:buNone/>
              <a:defRPr sz="2300"/>
            </a:lvl4pPr>
            <a:lvl5pPr marL="0" indent="914400" algn="ctr">
              <a:buSzTx/>
              <a:buFontTx/>
              <a:buNone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34138" y="5607546"/>
            <a:ext cx="305212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82609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xfrm>
            <a:off x="1524000" y="857250"/>
            <a:ext cx="7886702" cy="649701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3500"/>
            </a:lvl1pPr>
          </a:lstStyle>
          <a:p>
            <a:r>
              <a:t>Title Text</a:t>
            </a:r>
          </a:p>
        </p:txBody>
      </p:sp>
      <p:sp>
        <p:nvSpPr>
          <p:cNvPr id="1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649" y="2226469"/>
            <a:ext cx="7886702" cy="3263504"/>
          </a:xfrm>
          <a:prstGeom prst="rect">
            <a:avLst/>
          </a:prstGeom>
        </p:spPr>
        <p:txBody>
          <a:bodyPr lIns="68580" tIns="68580" rIns="68580" bIns="68580"/>
          <a:lstStyle>
            <a:lvl1pPr marL="212271" indent="-212271">
              <a:defRPr sz="2600"/>
            </a:lvl1pPr>
            <a:lvl2pPr marL="476250" indent="-247650">
              <a:defRPr sz="2600"/>
            </a:lvl2pPr>
            <a:lvl3pPr marL="754380" indent="-297180">
              <a:defRPr sz="2600"/>
            </a:lvl3pPr>
            <a:lvl4pPr marL="1016000" indent="-330200">
              <a:defRPr sz="2600"/>
            </a:lvl4pPr>
            <a:lvl5pPr marL="1244600" indent="-330200"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34138" y="5607546"/>
            <a:ext cx="305212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5858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2666999" y="1500187"/>
            <a:ext cx="5915026" cy="487276"/>
          </a:xfrm>
          <a:prstGeom prst="rect">
            <a:avLst/>
          </a:prstGeom>
        </p:spPr>
        <p:txBody>
          <a:bodyPr lIns="51435" tIns="51435" rIns="51435" bIns="51435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38487" y="2527102"/>
            <a:ext cx="5915027" cy="2447628"/>
          </a:xfrm>
          <a:prstGeom prst="rect">
            <a:avLst/>
          </a:prstGeom>
        </p:spPr>
        <p:txBody>
          <a:bodyPr lIns="51435" tIns="51435" rIns="51435" bIns="51435"/>
          <a:lstStyle>
            <a:lvl1pPr marL="204107" indent="-204107">
              <a:defRPr sz="2500"/>
            </a:lvl1pPr>
            <a:lvl2pPr marL="466725" indent="-238125">
              <a:defRPr sz="2500"/>
            </a:lvl2pPr>
            <a:lvl3pPr marL="742950" indent="-285750">
              <a:defRPr sz="2500"/>
            </a:lvl3pPr>
            <a:lvl4pPr marL="1003300" indent="-317500">
              <a:defRPr sz="2500"/>
            </a:lvl4pPr>
            <a:lvl5pPr marL="1231900" indent="-317500"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4986" y="5057140"/>
            <a:ext cx="238527" cy="242374"/>
          </a:xfrm>
          <a:prstGeom prst="rect">
            <a:avLst/>
          </a:prstGeom>
        </p:spPr>
        <p:txBody>
          <a:bodyPr lIns="51435" tIns="51435" rIns="51435" bIns="5143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65316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Text"/>
          <p:cNvSpPr txBox="1">
            <a:spLocks noGrp="1"/>
          </p:cNvSpPr>
          <p:nvPr>
            <p:ph type="title"/>
          </p:nvPr>
        </p:nvSpPr>
        <p:spPr>
          <a:xfrm>
            <a:off x="2666999" y="1699022"/>
            <a:ext cx="6858002" cy="1790701"/>
          </a:xfrm>
          <a:prstGeom prst="rect">
            <a:avLst/>
          </a:prstGeom>
        </p:spPr>
        <p:txBody>
          <a:bodyPr lIns="68580" tIns="68580" rIns="68580" bIns="68580" anchor="b"/>
          <a:lstStyle>
            <a:lvl1pPr algn="ctr">
              <a:defRPr sz="59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6999" y="3558779"/>
            <a:ext cx="6858002" cy="1241822"/>
          </a:xfrm>
          <a:prstGeom prst="rect">
            <a:avLst/>
          </a:prstGeom>
        </p:spPr>
        <p:txBody>
          <a:bodyPr lIns="68580" tIns="68580" rIns="68580" bIns="68580"/>
          <a:lstStyle>
            <a:lvl1pPr marL="0" indent="0" algn="ctr">
              <a:buSzTx/>
              <a:buFontTx/>
              <a:buNone/>
              <a:defRPr sz="2300"/>
            </a:lvl1pPr>
            <a:lvl2pPr marL="0" indent="228600" algn="ctr">
              <a:buSzTx/>
              <a:buFontTx/>
              <a:buNone/>
              <a:defRPr sz="2300"/>
            </a:lvl2pPr>
            <a:lvl3pPr marL="0" indent="457200" algn="ctr">
              <a:buSzTx/>
              <a:buFontTx/>
              <a:buNone/>
              <a:defRPr sz="2300"/>
            </a:lvl3pPr>
            <a:lvl4pPr marL="0" indent="685800" algn="ctr">
              <a:buSzTx/>
              <a:buFontTx/>
              <a:buNone/>
              <a:defRPr sz="2300"/>
            </a:lvl4pPr>
            <a:lvl5pPr marL="0" indent="914400" algn="ctr">
              <a:buSzTx/>
              <a:buFontTx/>
              <a:buNone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34138" y="5607546"/>
            <a:ext cx="305212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86652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2152649" y="1131094"/>
            <a:ext cx="7886702" cy="994173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649" y="2226469"/>
            <a:ext cx="7886702" cy="3263504"/>
          </a:xfrm>
          <a:prstGeom prst="rect">
            <a:avLst/>
          </a:prstGeom>
        </p:spPr>
        <p:txBody>
          <a:bodyPr lIns="68580" tIns="68580" rIns="68580" bIns="68580"/>
          <a:lstStyle>
            <a:lvl1pPr marL="212271" indent="-212271">
              <a:defRPr sz="2600"/>
            </a:lvl1pPr>
            <a:lvl2pPr marL="476250" indent="-247650">
              <a:defRPr sz="2600"/>
            </a:lvl2pPr>
            <a:lvl3pPr marL="754380" indent="-297180">
              <a:defRPr sz="2600"/>
            </a:lvl3pPr>
            <a:lvl4pPr marL="1016000" indent="-330200">
              <a:defRPr sz="2600"/>
            </a:lvl4pPr>
            <a:lvl5pPr marL="1244600" indent="-330200"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34138" y="5607546"/>
            <a:ext cx="305212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693688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Text"/>
          <p:cNvSpPr txBox="1">
            <a:spLocks noGrp="1"/>
          </p:cNvSpPr>
          <p:nvPr>
            <p:ph type="title"/>
          </p:nvPr>
        </p:nvSpPr>
        <p:spPr>
          <a:xfrm>
            <a:off x="2152649" y="1131094"/>
            <a:ext cx="7886702" cy="994173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34138" y="5607546"/>
            <a:ext cx="305212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534171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Text"/>
          <p:cNvSpPr txBox="1">
            <a:spLocks noGrp="1"/>
          </p:cNvSpPr>
          <p:nvPr>
            <p:ph type="title"/>
          </p:nvPr>
        </p:nvSpPr>
        <p:spPr>
          <a:xfrm>
            <a:off x="3524249" y="1982390"/>
            <a:ext cx="4436270" cy="365457"/>
          </a:xfrm>
          <a:prstGeom prst="rect">
            <a:avLst/>
          </a:prstGeom>
        </p:spPr>
        <p:txBody>
          <a:bodyPr lIns="38576" tIns="38576" rIns="38576" bIns="38576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77865" y="2752576"/>
            <a:ext cx="4436270" cy="1835722"/>
          </a:xfrm>
          <a:prstGeom prst="rect">
            <a:avLst/>
          </a:prstGeom>
        </p:spPr>
        <p:txBody>
          <a:bodyPr lIns="38576" tIns="38576" rIns="38576" bIns="38576"/>
          <a:lstStyle>
            <a:lvl1pPr marL="187779" indent="-187779">
              <a:defRPr sz="2300"/>
            </a:lvl1pPr>
            <a:lvl2pPr marL="447675" indent="-219075">
              <a:defRPr sz="2300"/>
            </a:lvl2pPr>
            <a:lvl3pPr marL="720090" indent="-262890">
              <a:defRPr sz="2300"/>
            </a:lvl3pPr>
            <a:lvl4pPr marL="977900" indent="-292100">
              <a:defRPr sz="2300"/>
            </a:lvl4pPr>
            <a:lvl5pPr marL="1206500" indent="-292100"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14401" y="4640488"/>
            <a:ext cx="199734" cy="201016"/>
          </a:xfrm>
          <a:prstGeom prst="rect">
            <a:avLst/>
          </a:prstGeom>
        </p:spPr>
        <p:txBody>
          <a:bodyPr lIns="38576" tIns="38576" rIns="38576" bIns="38576"/>
          <a:lstStyle>
            <a:lvl1pPr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81502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Text"/>
          <p:cNvSpPr txBox="1">
            <a:spLocks noGrp="1"/>
          </p:cNvSpPr>
          <p:nvPr>
            <p:ph type="title"/>
          </p:nvPr>
        </p:nvSpPr>
        <p:spPr>
          <a:xfrm>
            <a:off x="3524250" y="2131517"/>
            <a:ext cx="5143500" cy="1343026"/>
          </a:xfrm>
          <a:prstGeom prst="rect">
            <a:avLst/>
          </a:prstGeom>
        </p:spPr>
        <p:txBody>
          <a:bodyPr lIns="51434" tIns="51434" rIns="51434" bIns="51434" anchor="b"/>
          <a:lstStyle>
            <a:lvl1pPr algn="ctr">
              <a:defRPr sz="59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24250" y="3526334"/>
            <a:ext cx="5143500" cy="931367"/>
          </a:xfrm>
          <a:prstGeom prst="rect">
            <a:avLst/>
          </a:prstGeom>
        </p:spPr>
        <p:txBody>
          <a:bodyPr lIns="51434" tIns="51434" rIns="51434" bIns="51434"/>
          <a:lstStyle>
            <a:lvl1pPr marL="0" indent="0" algn="ctr">
              <a:buSzTx/>
              <a:buFontTx/>
              <a:buNone/>
              <a:defRPr sz="2300"/>
            </a:lvl1pPr>
            <a:lvl2pPr marL="0" indent="228600" algn="ctr">
              <a:buSzTx/>
              <a:buFontTx/>
              <a:buNone/>
              <a:defRPr sz="2300"/>
            </a:lvl2pPr>
            <a:lvl3pPr marL="0" indent="457200" algn="ctr">
              <a:buSzTx/>
              <a:buFontTx/>
              <a:buNone/>
              <a:defRPr sz="2300"/>
            </a:lvl3pPr>
            <a:lvl4pPr marL="0" indent="685800" algn="ctr">
              <a:buSzTx/>
              <a:buFontTx/>
              <a:buNone/>
              <a:defRPr sz="2300"/>
            </a:lvl4pPr>
            <a:lvl5pPr marL="0" indent="914400" algn="ctr">
              <a:buSzTx/>
              <a:buFontTx/>
              <a:buNone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928" y="5041752"/>
            <a:ext cx="270585" cy="273150"/>
          </a:xfrm>
          <a:prstGeom prst="rect">
            <a:avLst/>
          </a:prstGeom>
        </p:spPr>
        <p:txBody>
          <a:bodyPr lIns="51434" tIns="51434" rIns="51434" bIns="51434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586153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Text"/>
          <p:cNvSpPr txBox="1">
            <a:spLocks noGrp="1"/>
          </p:cNvSpPr>
          <p:nvPr>
            <p:ph type="title"/>
          </p:nvPr>
        </p:nvSpPr>
        <p:spPr>
          <a:xfrm>
            <a:off x="2666999" y="701801"/>
            <a:ext cx="5915026" cy="994173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5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38487" y="2226469"/>
            <a:ext cx="5915026" cy="3263504"/>
          </a:xfrm>
          <a:prstGeom prst="rect">
            <a:avLst/>
          </a:prstGeom>
        </p:spPr>
        <p:txBody>
          <a:bodyPr lIns="68580" tIns="68580" rIns="68580" bIns="68580"/>
          <a:lstStyle>
            <a:lvl1pPr marL="212271" indent="-212271">
              <a:defRPr sz="2600">
                <a:latin typeface="Arial"/>
                <a:ea typeface="Arial"/>
                <a:cs typeface="Arial"/>
                <a:sym typeface="Arial"/>
              </a:defRPr>
            </a:lvl1pPr>
            <a:lvl2pPr marL="476250" indent="-247650">
              <a:defRPr sz="2600">
                <a:latin typeface="Arial"/>
                <a:ea typeface="Arial"/>
                <a:cs typeface="Arial"/>
                <a:sym typeface="Arial"/>
              </a:defRPr>
            </a:lvl2pPr>
            <a:lvl3pPr marL="754380" indent="-297180">
              <a:defRPr sz="2600">
                <a:latin typeface="Arial"/>
                <a:ea typeface="Arial"/>
                <a:cs typeface="Arial"/>
                <a:sym typeface="Arial"/>
              </a:defRPr>
            </a:lvl3pPr>
            <a:lvl4pPr marL="1016000" indent="-330200">
              <a:defRPr sz="2600">
                <a:latin typeface="Arial"/>
                <a:ea typeface="Arial"/>
                <a:cs typeface="Arial"/>
                <a:sym typeface="Arial"/>
              </a:defRPr>
            </a:lvl4pPr>
            <a:lvl5pPr marL="1244600" indent="-330200">
              <a:defRPr sz="2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43493" y="5607548"/>
            <a:ext cx="310021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26626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Text"/>
          <p:cNvSpPr txBox="1">
            <a:spLocks noGrp="1"/>
          </p:cNvSpPr>
          <p:nvPr>
            <p:ph type="title"/>
          </p:nvPr>
        </p:nvSpPr>
        <p:spPr>
          <a:xfrm>
            <a:off x="2666999" y="1500187"/>
            <a:ext cx="5915026" cy="487276"/>
          </a:xfrm>
          <a:prstGeom prst="rect">
            <a:avLst/>
          </a:prstGeom>
        </p:spPr>
        <p:txBody>
          <a:bodyPr lIns="51434" tIns="51434" rIns="51434" bIns="51434"/>
          <a:lstStyle>
            <a:lvl1pPr>
              <a:defRPr sz="3500"/>
            </a:lvl1pPr>
          </a:lstStyle>
          <a:p>
            <a:r>
              <a:t>Title Text</a:t>
            </a:r>
          </a:p>
        </p:txBody>
      </p:sp>
      <p:sp>
        <p:nvSpPr>
          <p:cNvPr id="2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38487" y="2527102"/>
            <a:ext cx="5915026" cy="2447628"/>
          </a:xfrm>
          <a:prstGeom prst="rect">
            <a:avLst/>
          </a:prstGeom>
        </p:spPr>
        <p:txBody>
          <a:bodyPr lIns="51434" tIns="51434" rIns="51434" bIns="51434"/>
          <a:lstStyle>
            <a:lvl1pPr marL="212271" indent="-212271">
              <a:defRPr sz="2600"/>
            </a:lvl1pPr>
            <a:lvl2pPr marL="476250" indent="-247650">
              <a:defRPr sz="2600"/>
            </a:lvl2pPr>
            <a:lvl3pPr marL="754380" indent="-297180">
              <a:defRPr sz="2600"/>
            </a:lvl3pPr>
            <a:lvl4pPr marL="1016000" indent="-330200">
              <a:defRPr sz="2600"/>
            </a:lvl4pPr>
            <a:lvl5pPr marL="1244600" indent="-330200"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928" y="5041752"/>
            <a:ext cx="270585" cy="273150"/>
          </a:xfrm>
          <a:prstGeom prst="rect">
            <a:avLst/>
          </a:prstGeom>
        </p:spPr>
        <p:txBody>
          <a:bodyPr lIns="51434" tIns="51434" rIns="51434" bIns="51434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065004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Text"/>
          <p:cNvSpPr txBox="1">
            <a:spLocks noGrp="1"/>
          </p:cNvSpPr>
          <p:nvPr>
            <p:ph type="title"/>
          </p:nvPr>
        </p:nvSpPr>
        <p:spPr>
          <a:xfrm>
            <a:off x="3181350" y="1699022"/>
            <a:ext cx="5829301" cy="1790701"/>
          </a:xfrm>
          <a:prstGeom prst="rect">
            <a:avLst/>
          </a:prstGeom>
        </p:spPr>
        <p:txBody>
          <a:bodyPr lIns="68580" tIns="68580" rIns="68580" bIns="68580" anchor="b"/>
          <a:lstStyle>
            <a:lvl1pPr algn="ctr">
              <a:defRPr sz="5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24250" y="3558779"/>
            <a:ext cx="5143500" cy="1241822"/>
          </a:xfrm>
          <a:prstGeom prst="rect">
            <a:avLst/>
          </a:prstGeom>
        </p:spPr>
        <p:txBody>
          <a:bodyPr lIns="68580" tIns="68580" rIns="68580" bIns="68580"/>
          <a:lstStyle>
            <a:lvl1pPr marL="0" indent="0" algn="ctr">
              <a:buSzTx/>
              <a:buFontTx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marL="0" indent="228600" algn="ctr">
              <a:buSzTx/>
              <a:buFontTx/>
              <a:buNone/>
              <a:defRPr sz="2300">
                <a:latin typeface="Arial"/>
                <a:ea typeface="Arial"/>
                <a:cs typeface="Arial"/>
                <a:sym typeface="Arial"/>
              </a:defRPr>
            </a:lvl2pPr>
            <a:lvl3pPr marL="0" indent="457200" algn="ctr">
              <a:buSzTx/>
              <a:buFontTx/>
              <a:buNone/>
              <a:defRPr sz="2300">
                <a:latin typeface="Arial"/>
                <a:ea typeface="Arial"/>
                <a:cs typeface="Arial"/>
                <a:sym typeface="Arial"/>
              </a:defRPr>
            </a:lvl3pPr>
            <a:lvl4pPr marL="0" indent="685800" algn="ctr">
              <a:buSzTx/>
              <a:buFontTx/>
              <a:buNone/>
              <a:defRPr sz="2300">
                <a:latin typeface="Arial"/>
                <a:ea typeface="Arial"/>
                <a:cs typeface="Arial"/>
                <a:sym typeface="Arial"/>
              </a:defRPr>
            </a:lvl4pPr>
            <a:lvl5pPr marL="0" indent="914400" algn="ctr">
              <a:buSzTx/>
              <a:buFontTx/>
              <a:buNone/>
              <a:defRPr sz="23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43493" y="5607548"/>
            <a:ext cx="310021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2705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10540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274088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00568" y="6320393"/>
            <a:ext cx="433193" cy="437041"/>
          </a:xfrm>
          <a:prstGeom prst="rect">
            <a:avLst/>
          </a:prstGeom>
        </p:spPr>
        <p:txBody>
          <a:bodyPr lIns="109727" tIns="109727" rIns="109727" bIns="109727"/>
          <a:lstStyle>
            <a:lvl1pPr defTabSz="1097280">
              <a:defRPr sz="14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263228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Text"/>
          <p:cNvSpPr txBox="1">
            <a:spLocks noGrp="1"/>
          </p:cNvSpPr>
          <p:nvPr>
            <p:ph type="title"/>
          </p:nvPr>
        </p:nvSpPr>
        <p:spPr>
          <a:xfrm>
            <a:off x="1524000" y="857250"/>
            <a:ext cx="7886700" cy="649701"/>
          </a:xfrm>
          <a:prstGeom prst="rect">
            <a:avLst/>
          </a:prstGeom>
        </p:spPr>
        <p:txBody>
          <a:bodyPr lIns="68579" tIns="68579" rIns="68579" bIns="68579"/>
          <a:lstStyle/>
          <a:p>
            <a:r>
              <a:t>Title Text</a:t>
            </a:r>
          </a:p>
        </p:txBody>
      </p:sp>
      <p:sp>
        <p:nvSpPr>
          <p:cNvPr id="3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650" y="2226469"/>
            <a:ext cx="7886700" cy="3263504"/>
          </a:xfrm>
          <a:prstGeom prst="rect">
            <a:avLst/>
          </a:prstGeom>
        </p:spPr>
        <p:txBody>
          <a:bodyPr lIns="68579" tIns="68579" rIns="68579" bIns="68579"/>
          <a:lstStyle>
            <a:lvl3pPr marL="777240" indent="-32004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18110" y="5599853"/>
            <a:ext cx="321240" cy="323163"/>
          </a:xfrm>
          <a:prstGeom prst="rect">
            <a:avLst/>
          </a:prstGeom>
        </p:spPr>
        <p:txBody>
          <a:bodyPr lIns="68579" tIns="68579" rIns="68579" bIns="68579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106115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Text"/>
          <p:cNvSpPr txBox="1">
            <a:spLocks noGrp="1"/>
          </p:cNvSpPr>
          <p:nvPr>
            <p:ph type="title"/>
          </p:nvPr>
        </p:nvSpPr>
        <p:spPr>
          <a:xfrm>
            <a:off x="1524000" y="-207264"/>
            <a:ext cx="7886700" cy="1325563"/>
          </a:xfrm>
          <a:prstGeom prst="rect">
            <a:avLst/>
          </a:prstGeom>
        </p:spPr>
        <p:txBody>
          <a:bodyPr lIns="91439" tIns="91439" rIns="91439" bIns="91439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7" name="Body Level One…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</p:spPr>
        <p:txBody>
          <a:bodyPr lIns="91439" tIns="91439" rIns="91439" bIns="91439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 marL="777240" indent="-320040"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67135" y="6354250"/>
            <a:ext cx="372216" cy="369330"/>
          </a:xfrm>
          <a:prstGeom prst="rect">
            <a:avLst/>
          </a:prstGeom>
        </p:spPr>
        <p:txBody>
          <a:bodyPr lIns="91439" tIns="91439" rIns="91439" bIns="91439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37782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609599" y="342900"/>
            <a:ext cx="9464041" cy="779641"/>
          </a:xfrm>
          <a:prstGeom prst="rect">
            <a:avLst/>
          </a:prstGeom>
        </p:spPr>
        <p:txBody>
          <a:bodyPr lIns="82295" tIns="82295" rIns="82295" bIns="82295"/>
          <a:lstStyle/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idx="1"/>
          </p:nvPr>
        </p:nvSpPr>
        <p:spPr>
          <a:xfrm>
            <a:off x="1363980" y="1985963"/>
            <a:ext cx="9464041" cy="3916205"/>
          </a:xfrm>
          <a:prstGeom prst="rect">
            <a:avLst/>
          </a:prstGeom>
        </p:spPr>
        <p:txBody>
          <a:bodyPr lIns="82295" tIns="82295" rIns="82295" bIns="82295"/>
          <a:lstStyle>
            <a:lvl1pPr marL="212271" indent="-212271">
              <a:defRPr sz="2600"/>
            </a:lvl1pPr>
            <a:lvl2pPr marL="476250" indent="-247650">
              <a:defRPr sz="2600"/>
            </a:lvl2pPr>
            <a:lvl3pPr marL="754380" indent="-297180">
              <a:defRPr sz="2600"/>
            </a:lvl3pPr>
            <a:lvl4pPr marL="1016000" indent="-330200">
              <a:defRPr sz="2600"/>
            </a:lvl4pPr>
            <a:lvl5pPr marL="1244600" indent="-330200"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79080" y="6052490"/>
            <a:ext cx="348941" cy="350863"/>
          </a:xfrm>
          <a:prstGeom prst="rect">
            <a:avLst/>
          </a:prstGeom>
        </p:spPr>
        <p:txBody>
          <a:bodyPr lIns="82295" tIns="82295" rIns="82295" bIns="82295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8655566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Text"/>
          <p:cNvSpPr txBox="1">
            <a:spLocks noGrp="1"/>
          </p:cNvSpPr>
          <p:nvPr>
            <p:ph type="title"/>
          </p:nvPr>
        </p:nvSpPr>
        <p:spPr>
          <a:xfrm>
            <a:off x="1523999" y="857248"/>
            <a:ext cx="7886704" cy="649702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648" y="2226467"/>
            <a:ext cx="7886704" cy="3263505"/>
          </a:xfrm>
          <a:prstGeom prst="rect">
            <a:avLst/>
          </a:prstGeom>
        </p:spPr>
        <p:txBody>
          <a:bodyPr lIns="68577" tIns="68577" rIns="68577" bIns="68577"/>
          <a:lstStyle>
            <a:lvl1pPr marL="212271" indent="-212271">
              <a:spcBef>
                <a:spcPts val="950"/>
              </a:spcBef>
              <a:defRPr sz="2600"/>
            </a:lvl1pPr>
            <a:lvl2pPr marL="476250" indent="-247650">
              <a:spcBef>
                <a:spcPts val="950"/>
              </a:spcBef>
              <a:defRPr sz="2600"/>
            </a:lvl2pPr>
            <a:lvl3pPr marL="754380" indent="-297180">
              <a:spcBef>
                <a:spcPts val="950"/>
              </a:spcBef>
              <a:defRPr sz="2600"/>
            </a:lvl3pPr>
            <a:lvl4pPr marL="1016000" indent="-330200">
              <a:spcBef>
                <a:spcPts val="950"/>
              </a:spcBef>
              <a:defRPr sz="2600"/>
            </a:lvl4pPr>
            <a:lvl5pPr marL="1244600" indent="-330200">
              <a:spcBef>
                <a:spcPts val="95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50168" y="5615241"/>
            <a:ext cx="289183" cy="292388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694015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122763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39722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39" tIns="91439" rIns="91439" bIns="91439"/>
          <a:lstStyle/>
          <a:p>
            <a:r>
              <a:t>Title Text</a:t>
            </a:r>
          </a:p>
        </p:txBody>
      </p:sp>
      <p:sp>
        <p:nvSpPr>
          <p:cNvPr id="36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39" tIns="91439" rIns="91439" bIns="91439"/>
          <a:lstStyle>
            <a:lvl3pPr marL="777240" indent="-32004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86393" y="6354249"/>
            <a:ext cx="367407" cy="369330"/>
          </a:xfrm>
          <a:prstGeom prst="rect">
            <a:avLst/>
          </a:prstGeom>
        </p:spPr>
        <p:txBody>
          <a:bodyPr lIns="91439" tIns="91439" rIns="91439" bIns="91439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566186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itle Text"/>
          <p:cNvSpPr txBox="1">
            <a:spLocks noGrp="1"/>
          </p:cNvSpPr>
          <p:nvPr>
            <p:ph type="title"/>
          </p:nvPr>
        </p:nvSpPr>
        <p:spPr>
          <a:xfrm>
            <a:off x="2667000" y="1699022"/>
            <a:ext cx="6858000" cy="1790701"/>
          </a:xfrm>
          <a:prstGeom prst="rect">
            <a:avLst/>
          </a:prstGeom>
        </p:spPr>
        <p:txBody>
          <a:bodyPr lIns="68579" tIns="68579" rIns="68579" bIns="68579"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7000" y="3558779"/>
            <a:ext cx="6858000" cy="1241822"/>
          </a:xfrm>
          <a:prstGeom prst="rect">
            <a:avLst/>
          </a:prstGeom>
        </p:spPr>
        <p:txBody>
          <a:bodyPr lIns="68579" tIns="68579" rIns="68579" bIns="68579"/>
          <a:lstStyle>
            <a:lvl1pPr marL="0" indent="0" algn="ctr">
              <a:buSzTx/>
              <a:buFontTx/>
              <a:buNone/>
              <a:defRPr sz="2400"/>
            </a:lvl1pPr>
            <a:lvl2pPr marL="0" indent="228600" algn="ctr">
              <a:buSzTx/>
              <a:buFontTx/>
              <a:buNone/>
              <a:defRPr sz="2400"/>
            </a:lvl2pPr>
            <a:lvl3pPr marL="0" indent="457200" algn="ctr">
              <a:buSzTx/>
              <a:buFontTx/>
              <a:buNone/>
              <a:defRPr sz="2400"/>
            </a:lvl3pPr>
            <a:lvl4pPr marL="0" indent="685800" algn="ctr">
              <a:buSzTx/>
              <a:buFontTx/>
              <a:buNone/>
              <a:defRPr sz="2400"/>
            </a:lvl4pPr>
            <a:lvl5pPr marL="0" indent="9144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18110" y="5599853"/>
            <a:ext cx="321240" cy="323163"/>
          </a:xfrm>
          <a:prstGeom prst="rect">
            <a:avLst/>
          </a:prstGeom>
        </p:spPr>
        <p:txBody>
          <a:bodyPr lIns="68579" tIns="68579" rIns="68579" bIns="68579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311950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itle Text"/>
          <p:cNvSpPr txBox="1">
            <a:spLocks noGrp="1"/>
          </p:cNvSpPr>
          <p:nvPr>
            <p:ph type="title"/>
          </p:nvPr>
        </p:nvSpPr>
        <p:spPr>
          <a:xfrm>
            <a:off x="1981199" y="1114424"/>
            <a:ext cx="7098033" cy="584732"/>
          </a:xfrm>
          <a:prstGeom prst="rect">
            <a:avLst/>
          </a:prstGeom>
        </p:spPr>
        <p:txBody>
          <a:bodyPr lIns="61720" tIns="61720" rIns="61720" bIns="61720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546984" y="2346721"/>
            <a:ext cx="7098033" cy="2937156"/>
          </a:xfrm>
          <a:prstGeom prst="rect">
            <a:avLst/>
          </a:prstGeom>
        </p:spPr>
        <p:txBody>
          <a:bodyPr lIns="61720" tIns="61720" rIns="61720" bIns="61720"/>
          <a:lstStyle>
            <a:lvl1pPr marL="195942" indent="-195942">
              <a:spcBef>
                <a:spcPts val="950"/>
              </a:spcBef>
              <a:defRPr sz="2400"/>
            </a:lvl1pPr>
            <a:lvl2pPr marL="457200" indent="-228600">
              <a:spcBef>
                <a:spcPts val="950"/>
              </a:spcBef>
              <a:defRPr sz="2400"/>
            </a:lvl2pPr>
            <a:lvl3pPr marL="731520" indent="-274320">
              <a:spcBef>
                <a:spcPts val="950"/>
              </a:spcBef>
              <a:defRPr sz="2400"/>
            </a:lvl3pPr>
            <a:lvl4pPr marL="990600" indent="-304800">
              <a:spcBef>
                <a:spcPts val="950"/>
              </a:spcBef>
              <a:defRPr sz="2400"/>
            </a:lvl4pPr>
            <a:lvl5pPr marL="1219200" indent="-304800">
              <a:spcBef>
                <a:spcPts val="95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69689" y="5388924"/>
            <a:ext cx="275328" cy="278534"/>
          </a:xfrm>
          <a:prstGeom prst="rect">
            <a:avLst/>
          </a:prstGeom>
        </p:spPr>
        <p:txBody>
          <a:bodyPr lIns="61720" tIns="61720" rIns="61720" bIns="61720"/>
          <a:lstStyle>
            <a:lvl1pPr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273771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itle Text"/>
          <p:cNvSpPr txBox="1">
            <a:spLocks noGrp="1"/>
          </p:cNvSpPr>
          <p:nvPr>
            <p:ph type="title"/>
          </p:nvPr>
        </p:nvSpPr>
        <p:spPr>
          <a:xfrm>
            <a:off x="3009899" y="1872019"/>
            <a:ext cx="6172203" cy="1611632"/>
          </a:xfrm>
          <a:prstGeom prst="rect">
            <a:avLst/>
          </a:prstGeom>
        </p:spPr>
        <p:txBody>
          <a:bodyPr lIns="61720" tIns="61720" rIns="61720" bIns="61720" anchor="b"/>
          <a:lstStyle>
            <a:lvl1pPr algn="ctr">
              <a:defRPr sz="57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09899" y="3545799"/>
            <a:ext cx="6172203" cy="1117643"/>
          </a:xfrm>
          <a:prstGeom prst="rect">
            <a:avLst/>
          </a:prstGeom>
        </p:spPr>
        <p:txBody>
          <a:bodyPr lIns="61720" tIns="61720" rIns="61720" bIns="61720"/>
          <a:lstStyle>
            <a:lvl1pPr marL="0" indent="0" algn="ctr">
              <a:spcBef>
                <a:spcPts val="950"/>
              </a:spcBef>
              <a:buSzTx/>
              <a:buFontTx/>
              <a:buNone/>
              <a:defRPr sz="2100"/>
            </a:lvl1pPr>
            <a:lvl2pPr marL="0" indent="0" algn="ctr">
              <a:spcBef>
                <a:spcPts val="950"/>
              </a:spcBef>
              <a:buSzTx/>
              <a:buFontTx/>
              <a:buNone/>
              <a:defRPr sz="2100"/>
            </a:lvl2pPr>
            <a:lvl3pPr marL="0" indent="0" algn="ctr">
              <a:spcBef>
                <a:spcPts val="950"/>
              </a:spcBef>
              <a:buSzTx/>
              <a:buFontTx/>
              <a:buNone/>
              <a:defRPr sz="2100"/>
            </a:lvl3pPr>
            <a:lvl4pPr marL="0" indent="0" algn="ctr">
              <a:spcBef>
                <a:spcPts val="950"/>
              </a:spcBef>
              <a:buSzTx/>
              <a:buFontTx/>
              <a:buNone/>
              <a:defRPr sz="2100"/>
            </a:lvl4pPr>
            <a:lvl5pPr marL="0" indent="0" algn="ctr">
              <a:spcBef>
                <a:spcPts val="950"/>
              </a:spcBef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69689" y="5388924"/>
            <a:ext cx="275328" cy="278534"/>
          </a:xfrm>
          <a:prstGeom prst="rect">
            <a:avLst/>
          </a:prstGeom>
        </p:spPr>
        <p:txBody>
          <a:bodyPr lIns="61720" tIns="61720" rIns="61720" bIns="61720"/>
          <a:lstStyle>
            <a:lvl1pPr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487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1524000" y="857250"/>
            <a:ext cx="7886702" cy="649703"/>
          </a:xfrm>
          <a:prstGeom prst="rect">
            <a:avLst/>
          </a:prstGeom>
        </p:spPr>
        <p:txBody>
          <a:bodyPr lIns="68577" tIns="68577" rIns="68577" bIns="68577"/>
          <a:lstStyle/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649" y="2226467"/>
            <a:ext cx="7886702" cy="3263505"/>
          </a:xfrm>
          <a:prstGeom prst="rect">
            <a:avLst/>
          </a:prstGeom>
        </p:spPr>
        <p:txBody>
          <a:bodyPr lIns="68577" tIns="68577" rIns="68577" bIns="68577"/>
          <a:lstStyle>
            <a:lvl1pPr marL="212271" indent="-212271">
              <a:spcBef>
                <a:spcPts val="950"/>
              </a:spcBef>
              <a:defRPr sz="2600"/>
            </a:lvl1pPr>
            <a:lvl2pPr marL="476250" indent="-247650">
              <a:spcBef>
                <a:spcPts val="950"/>
              </a:spcBef>
              <a:defRPr sz="2600"/>
            </a:lvl2pPr>
            <a:lvl3pPr marL="754380" indent="-297180">
              <a:spcBef>
                <a:spcPts val="950"/>
              </a:spcBef>
              <a:defRPr sz="2600"/>
            </a:lvl3pPr>
            <a:lvl4pPr marL="1016000" indent="-330200">
              <a:spcBef>
                <a:spcPts val="950"/>
              </a:spcBef>
              <a:defRPr sz="2600"/>
            </a:lvl4pPr>
            <a:lvl5pPr marL="1244600" indent="-330200">
              <a:spcBef>
                <a:spcPts val="95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18115" y="5599856"/>
            <a:ext cx="321236" cy="323159"/>
          </a:xfrm>
          <a:prstGeom prst="rect">
            <a:avLst/>
          </a:prstGeom>
        </p:spPr>
        <p:txBody>
          <a:bodyPr lIns="68577" tIns="68577" rIns="68577" bIns="68577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658251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02202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algn="ctr">
              <a:buSzTx/>
              <a:buFontTx/>
              <a:buNone/>
              <a:defRPr sz="2400"/>
            </a:lvl1pPr>
            <a:lvl2pPr marL="0" indent="228600" algn="ctr">
              <a:buSzTx/>
              <a:buFontTx/>
              <a:buNone/>
              <a:defRPr sz="2400"/>
            </a:lvl2pPr>
            <a:lvl3pPr marL="0" indent="457200" algn="ctr">
              <a:buSzTx/>
              <a:buFontTx/>
              <a:buNone/>
              <a:defRPr sz="2400"/>
            </a:lvl3pPr>
            <a:lvl4pPr marL="0" indent="685800" algn="ctr">
              <a:buSzTx/>
              <a:buFontTx/>
              <a:buNone/>
              <a:defRPr sz="2400"/>
            </a:lvl4pPr>
            <a:lvl5pPr marL="0" indent="9144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86393" y="6354249"/>
            <a:ext cx="367407" cy="369330"/>
          </a:xfrm>
          <a:prstGeom prst="rect">
            <a:avLst/>
          </a:prstGeom>
        </p:spPr>
        <p:txBody>
          <a:bodyPr lIns="91439" tIns="91439" rIns="91439" bIns="91439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839277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2166937" y="1910953"/>
            <a:ext cx="7858126" cy="4464844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933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7124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11315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15506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19697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2" descr="Image result for blockpass id lab">
            <a:extLst>
              <a:ext uri="{FF2B5EF4-FFF2-40B4-BE49-F238E27FC236}">
                <a16:creationId xmlns:a16="http://schemas.microsoft.com/office/drawing/2014/main" id="{F023FDA4-5E2A-B548-968A-8731B98912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55" y="5613827"/>
            <a:ext cx="3161858" cy="15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236267" y="2143125"/>
            <a:ext cx="5893595" cy="1540372"/>
          </a:xfrm>
          <a:prstGeom prst="rect">
            <a:avLst/>
          </a:prstGeom>
        </p:spPr>
        <p:txBody>
          <a:bodyPr lIns="53578" tIns="53578" rIns="53578" bIns="53578" anchor="b"/>
          <a:lstStyle>
            <a:lvl1pPr algn="ctr" defTabSz="410766">
              <a:lnSpc>
                <a:spcPct val="100000"/>
              </a:lnSpc>
              <a:defRPr sz="3900" cap="all" spc="156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36267" y="3676798"/>
            <a:ext cx="5893595" cy="736700"/>
          </a:xfrm>
          <a:prstGeom prst="rect">
            <a:avLst/>
          </a:prstGeom>
        </p:spPr>
        <p:txBody>
          <a:bodyPr lIns="53578" tIns="53578" rIns="53578" bIns="53578"/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1143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2286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3429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4572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8C8C8C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5745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6" r:id="rId3"/>
    <p:sldLayoutId id="2147483657" r:id="rId4"/>
    <p:sldLayoutId id="2147483659" r:id="rId5"/>
    <p:sldLayoutId id="2147483660" r:id="rId6"/>
    <p:sldLayoutId id="2147483661" r:id="rId7"/>
    <p:sldLayoutId id="2147483662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7" tIns="91437" rIns="91437" bIns="9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7" tIns="91437" rIns="91437" bIns="9143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86397" y="6354250"/>
            <a:ext cx="367403" cy="369326"/>
          </a:xfrm>
          <a:prstGeom prst="rect">
            <a:avLst/>
          </a:prstGeom>
          <a:ln w="3175">
            <a:miter lim="400000"/>
          </a:ln>
        </p:spPr>
        <p:txBody>
          <a:bodyPr wrap="none" lIns="91437" tIns="91437" rIns="91437" bIns="91437" anchor="ctr">
            <a:spAutoFit/>
          </a:bodyPr>
          <a:lstStyle>
            <a:lvl1pPr algn="r" defTabSz="9144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1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495300" marR="0" indent="-2667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777239" marR="0" indent="-320039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0414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2700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4986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17272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19558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21844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asecuritysite.com/openfhe/openfhe_00cp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asecuritysite.com/openfhe/openfhe_00cpp_ckks" TargetMode="Externa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asecuritysite.com/openfhe/openfhe_02cpp" TargetMode="Externa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.png"/><Relationship Id="rId5" Type="http://schemas.openxmlformats.org/officeDocument/2006/relationships/hyperlink" Target="https://asecuritysite.com/openfhe/openfhe_05cpp" TargetMode="Externa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08cp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asecuritysite.com/openfhe/openfhe_09cpp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hyperlink" Target="https://asecuritysite.com/openfhe/openfhe_09cpp_pke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asecuritysite.com/openfhe/openfhe_09cpp" TargetMode="External"/><Relationship Id="rId7" Type="http://schemas.openxmlformats.org/officeDocument/2006/relationships/hyperlink" Target="https://asecuritysite.com/openfhe/openfhe_11cpp_pk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asecuritysite.com/openfhe/openfhe_09cpp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hyperlink" Target="https://asecuritysite.com/openfhe/openfhe_11cpp_pke" TargetMode="External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18cp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20cp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21cpp" TargetMode="External"/><Relationship Id="rId7" Type="http://schemas.openxmlformats.org/officeDocument/2006/relationships/image" Target="../media/image8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https://asecuritysite.com/openfhe/openfhe_16cpp" TargetMode="External"/><Relationship Id="rId7" Type="http://schemas.openxmlformats.org/officeDocument/2006/relationships/image" Target="../media/image9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hyperlink" Target="https://asecuritysite.com/openfhe/openfhe_17cpp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https://asecuritysite.com/openfhe/openfhe_19cpp" TargetMode="External"/><Relationship Id="rId7" Type="http://schemas.openxmlformats.org/officeDocument/2006/relationships/image" Target="../media/image10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14cpp" TargetMode="External"/><Relationship Id="rId7" Type="http://schemas.openxmlformats.org/officeDocument/2006/relationships/image" Target="../media/image10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5.png"/><Relationship Id="rId5" Type="http://schemas.openxmlformats.org/officeDocument/2006/relationships/hyperlink" Target="https://asecuritysite.com/openfhe/openfhe_13cpp" TargetMode="Externa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27cp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/openfhe/openfhe_26cpp" TargetMode="External"/><Relationship Id="rId3" Type="http://schemas.openxmlformats.org/officeDocument/2006/relationships/image" Target="../media/image110.png"/><Relationship Id="rId7" Type="http://schemas.openxmlformats.org/officeDocument/2006/relationships/hyperlink" Target="https://asecuritysite.com/openfhe/openfhe_27cp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/openfhe/openfhe_26cpp" TargetMode="External"/><Relationship Id="rId3" Type="http://schemas.openxmlformats.org/officeDocument/2006/relationships/hyperlink" Target="https://asecuritysite.com/openfhe/openfhe_27cpp" TargetMode="External"/><Relationship Id="rId7" Type="http://schemas.openxmlformats.org/officeDocument/2006/relationships/image" Target="../media/image1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4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28cpp" TargetMode="External"/><Relationship Id="rId7" Type="http://schemas.openxmlformats.org/officeDocument/2006/relationships/image" Target="../media/image1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7.png"/><Relationship Id="rId5" Type="http://schemas.openxmlformats.org/officeDocument/2006/relationships/hyperlink" Target="https://asecuritysite.com/openfhe/openfhe_29cpp" TargetMode="External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Homomorphic Encryption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0802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Homomorphic ML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ML</a:t>
            </a:r>
          </a:p>
        </p:txBody>
      </p:sp>
      <p:pic>
        <p:nvPicPr>
          <p:cNvPr id="515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16" name="trust - Copy of Homomorphic - Le 2.png" descr="trust - Copy of Homomorphic - L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96925"/>
            <a:ext cx="11214100" cy="52641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48314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09443-54CC-9875-EFBF-DA80E2CE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5DE3-C917-8CC5-A5B1-5CAA6D01F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Cryptography: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3. State-of-the-art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D98F1-4696-CBB5-1164-F05D529A3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4B1A7-B1BE-E970-9E89-299C087E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3543D-3A41-16DC-2EAE-690066FBC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0446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FFFE-051C-8DCD-F064-7245B5610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E6EB6BDA-3FEB-AD77-D0AC-278DC982A1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Libraries</a:t>
            </a:r>
            <a:endParaRPr dirty="0"/>
          </a:p>
        </p:txBody>
      </p:sp>
      <p:pic>
        <p:nvPicPr>
          <p:cNvPr id="3" name="Picture 2" descr="A table with text and images&#10;&#10;Description automatically generated">
            <a:extLst>
              <a:ext uri="{FF2B5EF4-FFF2-40B4-BE49-F238E27FC236}">
                <a16:creationId xmlns:a16="http://schemas.microsoft.com/office/drawing/2014/main" id="{8D6E14F4-90EA-D382-4A2C-B817AC18D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1" y="945643"/>
            <a:ext cx="9225746" cy="5833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FC491-2C53-9171-868F-3E39E9DF4C4E}"/>
              </a:ext>
            </a:extLst>
          </p:cNvPr>
          <p:cNvSpPr txBox="1"/>
          <p:nvPr/>
        </p:nvSpPr>
        <p:spPr>
          <a:xfrm>
            <a:off x="9731777" y="3862607"/>
            <a:ext cx="1817004" cy="5698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OpenFHE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72675A"/>
              </a:solidFill>
              <a:effectLst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8484716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4349-CA54-DC23-84FA-AE992CDB6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F8B828ED-A8D6-0875-C93B-29F4A4146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OpenFHE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DE5B7-0698-F056-8044-AF33E3EB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04" y="1079500"/>
            <a:ext cx="7772400" cy="225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258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97625-1C8B-5CBC-A96B-9FC1827B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70AD0BDD-AFAF-7DC9-4F00-0A3C87B85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Bootstrapping</a:t>
            </a:r>
            <a:endParaRPr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69228CA-E2DD-B131-A1F2-497F1A19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4" y="4745420"/>
            <a:ext cx="7772400" cy="1855480"/>
          </a:xfrm>
          <a:prstGeom prst="rect">
            <a:avLst/>
          </a:prstGeom>
        </p:spPr>
      </p:pic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054AACF8-7AC1-E3F8-99A4-A6EDF401F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50" y="1389258"/>
            <a:ext cx="7772400" cy="302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189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9B1EA-D81D-C820-B9EC-C7A53ADE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Bootstrapping and Slots">
            <a:extLst>
              <a:ext uri="{FF2B5EF4-FFF2-40B4-BE49-F238E27FC236}">
                <a16:creationId xmlns:a16="http://schemas.microsoft.com/office/drawing/2014/main" id="{32A7773B-7BC7-75AB-7D87-3E8AA8C5DD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Bootstrapping and Slots</a:t>
            </a:r>
          </a:p>
        </p:txBody>
      </p:sp>
      <p:pic>
        <p:nvPicPr>
          <p:cNvPr id="587" name="image3.png" descr="image3.png">
            <a:extLst>
              <a:ext uri="{FF2B5EF4-FFF2-40B4-BE49-F238E27FC236}">
                <a16:creationId xmlns:a16="http://schemas.microsoft.com/office/drawing/2014/main" id="{385D720D-D315-1EA8-FC2A-B112FB52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588" name="Each ciphertext can have an associated &quot;level&quot; and a value of &quot;noise&quot;.">
            <a:extLst>
              <a:ext uri="{FF2B5EF4-FFF2-40B4-BE49-F238E27FC236}">
                <a16:creationId xmlns:a16="http://schemas.microsoft.com/office/drawing/2014/main" id="{4C8953E8-9619-6DA9-2953-644AE2BD09EE}"/>
              </a:ext>
            </a:extLst>
          </p:cNvPr>
          <p:cNvSpPr txBox="1"/>
          <p:nvPr/>
        </p:nvSpPr>
        <p:spPr>
          <a:xfrm>
            <a:off x="583782" y="1261530"/>
            <a:ext cx="4436549" cy="608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Each ciphertext can have an associated "level" and a value of "noise".</a:t>
            </a:r>
          </a:p>
        </p:txBody>
      </p:sp>
      <p:sp>
        <p:nvSpPr>
          <p:cNvPr id="589" name="We have various levels. One multiplication consumes a level, and adds noise.">
            <a:extLst>
              <a:ext uri="{FF2B5EF4-FFF2-40B4-BE49-F238E27FC236}">
                <a16:creationId xmlns:a16="http://schemas.microsoft.com/office/drawing/2014/main" id="{187F97F7-C2B2-C6C2-5DCE-7FA51C173E16}"/>
              </a:ext>
            </a:extLst>
          </p:cNvPr>
          <p:cNvSpPr txBox="1"/>
          <p:nvPr/>
        </p:nvSpPr>
        <p:spPr>
          <a:xfrm>
            <a:off x="1240561" y="2140465"/>
            <a:ext cx="4436549" cy="608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We have various levels. One multiplication consumes a level, and adds noise.</a:t>
            </a:r>
          </a:p>
        </p:txBody>
      </p:sp>
      <p:sp>
        <p:nvSpPr>
          <p:cNvPr id="590" name="When we reach zero or the noise level is too high, we need to bootstrap - raises the level and reduce noise.">
            <a:extLst>
              <a:ext uri="{FF2B5EF4-FFF2-40B4-BE49-F238E27FC236}">
                <a16:creationId xmlns:a16="http://schemas.microsoft.com/office/drawing/2014/main" id="{2ADED60C-16BC-0000-37A9-AA33DD9EDDA1}"/>
              </a:ext>
            </a:extLst>
          </p:cNvPr>
          <p:cNvSpPr txBox="1"/>
          <p:nvPr/>
        </p:nvSpPr>
        <p:spPr>
          <a:xfrm>
            <a:off x="1777554" y="2988851"/>
            <a:ext cx="4436548" cy="885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When we reach zero or the noise level is too high, we need to bootstrap - raises the level and reduce noise.</a:t>
            </a:r>
          </a:p>
        </p:txBody>
      </p:sp>
      <p:grpSp>
        <p:nvGrpSpPr>
          <p:cNvPr id="593" name="Screenshot 2024-08-12 at 12.07.01.png">
            <a:extLst>
              <a:ext uri="{FF2B5EF4-FFF2-40B4-BE49-F238E27FC236}">
                <a16:creationId xmlns:a16="http://schemas.microsoft.com/office/drawing/2014/main" id="{7E098A1B-F252-487A-0EE2-36AA5761B2A8}"/>
              </a:ext>
            </a:extLst>
          </p:cNvPr>
          <p:cNvGrpSpPr/>
          <p:nvPr/>
        </p:nvGrpSpPr>
        <p:grpSpPr>
          <a:xfrm>
            <a:off x="6725194" y="638111"/>
            <a:ext cx="4872487" cy="5886769"/>
            <a:chOff x="0" y="0"/>
            <a:chExt cx="9744972" cy="11773535"/>
          </a:xfrm>
        </p:grpSpPr>
        <p:pic>
          <p:nvPicPr>
            <p:cNvPr id="592" name="Screenshot 2024-08-12 at 12.07.01.png" descr="Screenshot 2024-08-12 at 12.07.01.png">
              <a:extLst>
                <a:ext uri="{FF2B5EF4-FFF2-40B4-BE49-F238E27FC236}">
                  <a16:creationId xmlns:a16="http://schemas.microsoft.com/office/drawing/2014/main" id="{876EBA8C-1A32-E129-62E7-9A4AEBA5E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9440173" cy="113671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91" name="Screenshot 2024-08-12 at 12.07.01.png" descr="Screenshot 2024-08-12 at 12.07.01.png">
              <a:extLst>
                <a:ext uri="{FF2B5EF4-FFF2-40B4-BE49-F238E27FC236}">
                  <a16:creationId xmlns:a16="http://schemas.microsoft.com/office/drawing/2014/main" id="{AC91CEAB-BBB3-B567-1758-3A0994B97FDF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744973" cy="1177353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2366904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787F5-2CF8-9A05-B407-0608861D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3490777D-6A36-5492-58AE-326A302F9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BGV/BFV</a:t>
            </a:r>
            <a:endParaRPr dirty="0"/>
          </a:p>
        </p:txBody>
      </p:sp>
      <p:pic>
        <p:nvPicPr>
          <p:cNvPr id="3" name="Picture 2" descr="A math equations and formulas on a white background&#10;&#10;Description automatically generated">
            <a:extLst>
              <a:ext uri="{FF2B5EF4-FFF2-40B4-BE49-F238E27FC236}">
                <a16:creationId xmlns:a16="http://schemas.microsoft.com/office/drawing/2014/main" id="{D7920202-5C57-4DD2-C6B6-2A285FC9C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63" y="216817"/>
            <a:ext cx="6167539" cy="4101940"/>
          </a:xfrm>
          <a:prstGeom prst="rect">
            <a:avLst/>
          </a:prstGeom>
        </p:spPr>
      </p:pic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C06FF7EB-E27D-2663-B211-DF020CC51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2" y="4828716"/>
            <a:ext cx="6733244" cy="1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937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79471-3821-54C1-7211-12AF84B06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6AEE3419-FC30-EA87-441C-DD882A752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BGV/BFV</a:t>
            </a:r>
            <a:endParaRPr dirty="0"/>
          </a:p>
        </p:txBody>
      </p:sp>
      <p:pic>
        <p:nvPicPr>
          <p:cNvPr id="8" name="Picture 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6995FD6-B8BC-793D-F5D2-D6AE26B63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6" y="1625680"/>
            <a:ext cx="7772400" cy="39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214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3E7EA-9424-693B-6E5B-7037DC57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39BF140D-2344-F7D9-1698-3F19F692B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Parameters and Public Key</a:t>
            </a:r>
            <a:endParaRPr dirty="0"/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CFB56BC1-4136-36DC-9052-482D8D1FC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8" y="838116"/>
            <a:ext cx="7010370" cy="1905545"/>
          </a:xfrm>
          <a:prstGeom prst="rect">
            <a:avLst/>
          </a:prstGeom>
        </p:spPr>
      </p:pic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2EEB2BD-C9ED-76F1-84E5-021593FD5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94" y="2743661"/>
            <a:ext cx="5635508" cy="3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7569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EAL BFV/BGV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SEAL BFV/BGV</a:t>
            </a:r>
          </a:p>
        </p:txBody>
      </p:sp>
      <p:pic>
        <p:nvPicPr>
          <p:cNvPr id="844" name="Screenshot 2024-07-25 at 12.47.24.png" descr="Screenshot 2024-07-25 at 12.47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11" y="11017"/>
            <a:ext cx="6368461" cy="6835966"/>
          </a:xfrm>
          <a:prstGeom prst="rect">
            <a:avLst/>
          </a:prstGeom>
          <a:ln w="3175">
            <a:miter lim="400000"/>
          </a:ln>
        </p:spPr>
      </p:pic>
      <p:sp>
        <p:nvSpPr>
          <p:cNvPr id="845" name="PlainModulus: Largest coefficient that plaintext polynomials can represent. Affects performance."/>
          <p:cNvSpPr txBox="1"/>
          <p:nvPr/>
        </p:nvSpPr>
        <p:spPr>
          <a:xfrm>
            <a:off x="2720" y="2804428"/>
            <a:ext cx="4889673" cy="5465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PlainModulus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Largest coefficient that plaintext polynomials can represent. Affects performance.</a:t>
            </a:r>
          </a:p>
        </p:txBody>
      </p:sp>
      <p:sp>
        <p:nvSpPr>
          <p:cNvPr id="846" name="Line"/>
          <p:cNvSpPr/>
          <p:nvPr/>
        </p:nvSpPr>
        <p:spPr>
          <a:xfrm flipV="1">
            <a:off x="4860723" y="4418607"/>
            <a:ext cx="1" cy="609998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47" name="PolyModulusDegree: Defines number of coefficients in plaintext polynomials and  the size of ciphertext elements.  Must be a power of 2 (such as 1024, 2048, 4096, 8192, 16384, or 32768). Affects performance)"/>
          <p:cNvSpPr txBox="1"/>
          <p:nvPr/>
        </p:nvSpPr>
        <p:spPr>
          <a:xfrm>
            <a:off x="155459" y="787915"/>
            <a:ext cx="4889673" cy="12852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PolyModulusDegree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Defines number of coefficients in plaintext polynomials and  the size of ciphertext elements.  Must be a power of 2 (such as 1024, 2048, 4096, 8192, 16384, or 32768). Affects performance)</a:t>
            </a:r>
          </a:p>
        </p:txBody>
      </p:sp>
      <p:sp>
        <p:nvSpPr>
          <p:cNvPr id="848" name="Line"/>
          <p:cNvSpPr/>
          <p:nvPr/>
        </p:nvSpPr>
        <p:spPr>
          <a:xfrm>
            <a:off x="4987179" y="1551861"/>
            <a:ext cx="1818910" cy="239805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49" name="Encryptor"/>
          <p:cNvSpPr/>
          <p:nvPr/>
        </p:nvSpPr>
        <p:spPr>
          <a:xfrm>
            <a:off x="234894" y="5055020"/>
            <a:ext cx="1374355" cy="1190292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Encryptor</a:t>
            </a:r>
          </a:p>
        </p:txBody>
      </p:sp>
      <p:sp>
        <p:nvSpPr>
          <p:cNvPr id="850" name="Evaluator"/>
          <p:cNvSpPr/>
          <p:nvPr/>
        </p:nvSpPr>
        <p:spPr>
          <a:xfrm>
            <a:off x="2176253" y="5039325"/>
            <a:ext cx="1374355" cy="1221681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Evaluator</a:t>
            </a:r>
          </a:p>
        </p:txBody>
      </p:sp>
      <p:sp>
        <p:nvSpPr>
          <p:cNvPr id="851" name="Decryptor"/>
          <p:cNvSpPr/>
          <p:nvPr/>
        </p:nvSpPr>
        <p:spPr>
          <a:xfrm>
            <a:off x="4117611" y="5051291"/>
            <a:ext cx="1486225" cy="1197750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Decryptor</a:t>
            </a:r>
          </a:p>
        </p:txBody>
      </p:sp>
      <p:sp>
        <p:nvSpPr>
          <p:cNvPr id="852" name="Plaintext"/>
          <p:cNvSpPr txBox="1"/>
          <p:nvPr/>
        </p:nvSpPr>
        <p:spPr>
          <a:xfrm>
            <a:off x="155879" y="3953763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53" name="Line"/>
          <p:cNvSpPr/>
          <p:nvPr/>
        </p:nvSpPr>
        <p:spPr>
          <a:xfrm flipV="1">
            <a:off x="4788618" y="3334751"/>
            <a:ext cx="1326743" cy="172175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4" name="Line"/>
          <p:cNvSpPr/>
          <p:nvPr/>
        </p:nvSpPr>
        <p:spPr>
          <a:xfrm>
            <a:off x="3560363" y="565016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5" name="Line"/>
          <p:cNvSpPr/>
          <p:nvPr/>
        </p:nvSpPr>
        <p:spPr>
          <a:xfrm>
            <a:off x="1653524" y="572911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6" name="Line"/>
          <p:cNvSpPr/>
          <p:nvPr/>
        </p:nvSpPr>
        <p:spPr>
          <a:xfrm flipH="1">
            <a:off x="924310" y="4294851"/>
            <a:ext cx="1" cy="807726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7" name="Plaintext"/>
          <p:cNvSpPr txBox="1"/>
          <p:nvPr/>
        </p:nvSpPr>
        <p:spPr>
          <a:xfrm>
            <a:off x="4092291" y="4043542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58" name="Ciphertext"/>
          <p:cNvSpPr txBox="1"/>
          <p:nvPr/>
        </p:nvSpPr>
        <p:spPr>
          <a:xfrm>
            <a:off x="1000754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59" name="Ciphertext"/>
          <p:cNvSpPr txBox="1"/>
          <p:nvPr/>
        </p:nvSpPr>
        <p:spPr>
          <a:xfrm>
            <a:off x="3248428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60" name="Line"/>
          <p:cNvSpPr/>
          <p:nvPr/>
        </p:nvSpPr>
        <p:spPr>
          <a:xfrm flipV="1">
            <a:off x="2754260" y="4052763"/>
            <a:ext cx="1" cy="1067900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1" name="Add"/>
          <p:cNvSpPr/>
          <p:nvPr/>
        </p:nvSpPr>
        <p:spPr>
          <a:xfrm>
            <a:off x="2205340" y="3728874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Add</a:t>
            </a:r>
          </a:p>
        </p:txBody>
      </p:sp>
      <p:sp>
        <p:nvSpPr>
          <p:cNvPr id="862" name="Square"/>
          <p:cNvSpPr/>
          <p:nvPr/>
        </p:nvSpPr>
        <p:spPr>
          <a:xfrm>
            <a:off x="2205340" y="4291886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30481589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2. Background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8160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Screenshot 2024-07-25 at 13.03.52.png" descr="Screenshot 2024-07-25 at 13.03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493" y="-39375"/>
            <a:ext cx="6250184" cy="5135084"/>
          </a:xfrm>
          <a:prstGeom prst="rect">
            <a:avLst/>
          </a:prstGeom>
          <a:ln w="3175">
            <a:miter lim="400000"/>
          </a:ln>
        </p:spPr>
      </p:pic>
      <p:sp>
        <p:nvSpPr>
          <p:cNvPr id="865" name="SEAL CKK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SEAL CKKS</a:t>
            </a:r>
          </a:p>
        </p:txBody>
      </p:sp>
      <p:sp>
        <p:nvSpPr>
          <p:cNvPr id="866" name="Line"/>
          <p:cNvSpPr/>
          <p:nvPr/>
        </p:nvSpPr>
        <p:spPr>
          <a:xfrm flipV="1">
            <a:off x="4860723" y="4418607"/>
            <a:ext cx="1" cy="609998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7" name="PolyModulusDegree: Defines number of coefficients in plaintext polynomials and  the size of ciphertext elements.  Must be a power of 2 (such as 1024, 2048, 4096, 8192, 16384, or 32768). Affects performance)"/>
          <p:cNvSpPr txBox="1"/>
          <p:nvPr/>
        </p:nvSpPr>
        <p:spPr>
          <a:xfrm>
            <a:off x="155459" y="787915"/>
            <a:ext cx="4889673" cy="12852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PolyModulusDegree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Defines number of coefficients in plaintext polynomials and  the size of ciphertext elements.  Must be a power of 2 (such as 1024, 2048, 4096, 8192, 16384, or 32768). Affects performance)</a:t>
            </a:r>
          </a:p>
        </p:txBody>
      </p:sp>
      <p:sp>
        <p:nvSpPr>
          <p:cNvPr id="868" name="Line"/>
          <p:cNvSpPr/>
          <p:nvPr/>
        </p:nvSpPr>
        <p:spPr>
          <a:xfrm flipV="1">
            <a:off x="4882117" y="753037"/>
            <a:ext cx="1358836" cy="780027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9" name="Encryptor"/>
          <p:cNvSpPr/>
          <p:nvPr/>
        </p:nvSpPr>
        <p:spPr>
          <a:xfrm>
            <a:off x="234894" y="5055020"/>
            <a:ext cx="1374355" cy="1190292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Encryptor</a:t>
            </a:r>
          </a:p>
        </p:txBody>
      </p:sp>
      <p:sp>
        <p:nvSpPr>
          <p:cNvPr id="870" name="Evaluator"/>
          <p:cNvSpPr/>
          <p:nvPr/>
        </p:nvSpPr>
        <p:spPr>
          <a:xfrm>
            <a:off x="2176253" y="5039325"/>
            <a:ext cx="1374355" cy="1221681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Evaluator</a:t>
            </a:r>
          </a:p>
        </p:txBody>
      </p:sp>
      <p:sp>
        <p:nvSpPr>
          <p:cNvPr id="871" name="Decryptor"/>
          <p:cNvSpPr/>
          <p:nvPr/>
        </p:nvSpPr>
        <p:spPr>
          <a:xfrm>
            <a:off x="4117611" y="5051291"/>
            <a:ext cx="1486225" cy="1197750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Decryptor</a:t>
            </a:r>
          </a:p>
        </p:txBody>
      </p:sp>
      <p:sp>
        <p:nvSpPr>
          <p:cNvPr id="872" name="Plaintext"/>
          <p:cNvSpPr txBox="1"/>
          <p:nvPr/>
        </p:nvSpPr>
        <p:spPr>
          <a:xfrm>
            <a:off x="155879" y="3953763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73" name="Line"/>
          <p:cNvSpPr/>
          <p:nvPr/>
        </p:nvSpPr>
        <p:spPr>
          <a:xfrm>
            <a:off x="3560363" y="565016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4" name="Line"/>
          <p:cNvSpPr/>
          <p:nvPr/>
        </p:nvSpPr>
        <p:spPr>
          <a:xfrm>
            <a:off x="1653524" y="572911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5" name="Line"/>
          <p:cNvSpPr/>
          <p:nvPr/>
        </p:nvSpPr>
        <p:spPr>
          <a:xfrm flipH="1">
            <a:off x="924310" y="4294851"/>
            <a:ext cx="1" cy="807726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6" name="Plaintext"/>
          <p:cNvSpPr txBox="1"/>
          <p:nvPr/>
        </p:nvSpPr>
        <p:spPr>
          <a:xfrm>
            <a:off x="4092291" y="4043542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77" name="Ciphertext"/>
          <p:cNvSpPr txBox="1"/>
          <p:nvPr/>
        </p:nvSpPr>
        <p:spPr>
          <a:xfrm>
            <a:off x="1000754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78" name="Ciphertext"/>
          <p:cNvSpPr txBox="1"/>
          <p:nvPr/>
        </p:nvSpPr>
        <p:spPr>
          <a:xfrm>
            <a:off x="3248428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79" name="Line"/>
          <p:cNvSpPr/>
          <p:nvPr/>
        </p:nvSpPr>
        <p:spPr>
          <a:xfrm flipV="1">
            <a:off x="2754260" y="4052763"/>
            <a:ext cx="1" cy="1067900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80" name="Add"/>
          <p:cNvSpPr/>
          <p:nvPr/>
        </p:nvSpPr>
        <p:spPr>
          <a:xfrm>
            <a:off x="2205340" y="3728874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Add</a:t>
            </a:r>
          </a:p>
        </p:txBody>
      </p:sp>
      <p:sp>
        <p:nvSpPr>
          <p:cNvPr id="881" name="Square"/>
          <p:cNvSpPr/>
          <p:nvPr/>
        </p:nvSpPr>
        <p:spPr>
          <a:xfrm>
            <a:off x="2205340" y="4291886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12928177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D28B-AF73-866D-62FE-79E09439E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ryptoContext and Parameters (BFV)">
            <a:extLst>
              <a:ext uri="{FF2B5EF4-FFF2-40B4-BE49-F238E27FC236}">
                <a16:creationId xmlns:a16="http://schemas.microsoft.com/office/drawing/2014/main" id="{12289AF0-CA2C-EA87-8740-12183A0E2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CryptoContext and Parameters (BFV)</a:t>
            </a:r>
          </a:p>
        </p:txBody>
      </p:sp>
      <p:pic>
        <p:nvPicPr>
          <p:cNvPr id="604" name="image3.png" descr="image3.png">
            <a:extLst>
              <a:ext uri="{FF2B5EF4-FFF2-40B4-BE49-F238E27FC236}">
                <a16:creationId xmlns:a16="http://schemas.microsoft.com/office/drawing/2014/main" id="{1BB269FA-C648-9B9A-8AA1-7159E48B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605" name="Screenshot 2024-08-12 at 10.22.05.png" descr="Screenshot 2024-08-12 at 10.22.05.png">
            <a:extLst>
              <a:ext uri="{FF2B5EF4-FFF2-40B4-BE49-F238E27FC236}">
                <a16:creationId xmlns:a16="http://schemas.microsoft.com/office/drawing/2014/main" id="{436B5097-6B46-DA3F-DAB7-7D7E164D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589" y="1286626"/>
            <a:ext cx="8091529" cy="5016112"/>
          </a:xfrm>
          <a:prstGeom prst="rect">
            <a:avLst/>
          </a:prstGeom>
          <a:ln w="3175">
            <a:miter lim="400000"/>
          </a:ln>
        </p:spPr>
      </p:pic>
      <p:sp>
        <p:nvSpPr>
          <p:cNvPr id="606" name="Plaintext Modulus">
            <a:extLst>
              <a:ext uri="{FF2B5EF4-FFF2-40B4-BE49-F238E27FC236}">
                <a16:creationId xmlns:a16="http://schemas.microsoft.com/office/drawing/2014/main" id="{9CE82BC8-E4AA-C040-DD2E-C61225E0FDBC}"/>
              </a:ext>
            </a:extLst>
          </p:cNvPr>
          <p:cNvSpPr txBox="1"/>
          <p:nvPr/>
        </p:nvSpPr>
        <p:spPr>
          <a:xfrm>
            <a:off x="437189" y="1212995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Plaintext Modulus</a:t>
            </a:r>
          </a:p>
        </p:txBody>
      </p:sp>
      <p:sp>
        <p:nvSpPr>
          <p:cNvPr id="607" name="Multiplicative Depth">
            <a:extLst>
              <a:ext uri="{FF2B5EF4-FFF2-40B4-BE49-F238E27FC236}">
                <a16:creationId xmlns:a16="http://schemas.microsoft.com/office/drawing/2014/main" id="{21B12AFB-091C-2139-3BA8-543EC913818B}"/>
              </a:ext>
            </a:extLst>
          </p:cNvPr>
          <p:cNvSpPr txBox="1"/>
          <p:nvPr/>
        </p:nvSpPr>
        <p:spPr>
          <a:xfrm>
            <a:off x="437189" y="2013392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Multiplicative Depth</a:t>
            </a:r>
          </a:p>
        </p:txBody>
      </p:sp>
      <p:sp>
        <p:nvSpPr>
          <p:cNvPr id="608" name="Line">
            <a:extLst>
              <a:ext uri="{FF2B5EF4-FFF2-40B4-BE49-F238E27FC236}">
                <a16:creationId xmlns:a16="http://schemas.microsoft.com/office/drawing/2014/main" id="{D5E575F7-466D-641A-1DED-091BAC5E9FCC}"/>
              </a:ext>
            </a:extLst>
          </p:cNvPr>
          <p:cNvSpPr/>
          <p:nvPr/>
        </p:nvSpPr>
        <p:spPr>
          <a:xfrm>
            <a:off x="2905269" y="3053439"/>
            <a:ext cx="758958" cy="1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09" name="Line">
            <a:extLst>
              <a:ext uri="{FF2B5EF4-FFF2-40B4-BE49-F238E27FC236}">
                <a16:creationId xmlns:a16="http://schemas.microsoft.com/office/drawing/2014/main" id="{28EA906E-4EA9-C9AF-B4BB-727BDD347C99}"/>
              </a:ext>
            </a:extLst>
          </p:cNvPr>
          <p:cNvSpPr/>
          <p:nvPr/>
        </p:nvSpPr>
        <p:spPr>
          <a:xfrm>
            <a:off x="2418907" y="1452638"/>
            <a:ext cx="1604682" cy="300325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10" name="PKE Scheme Features">
            <a:extLst>
              <a:ext uri="{FF2B5EF4-FFF2-40B4-BE49-F238E27FC236}">
                <a16:creationId xmlns:a16="http://schemas.microsoft.com/office/drawing/2014/main" id="{2388589C-8CF9-A702-C4C3-8525F99B9A64}"/>
              </a:ext>
            </a:extLst>
          </p:cNvPr>
          <p:cNvSpPr txBox="1"/>
          <p:nvPr/>
        </p:nvSpPr>
        <p:spPr>
          <a:xfrm>
            <a:off x="437189" y="2813797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PKE Scheme Features</a:t>
            </a:r>
          </a:p>
        </p:txBody>
      </p:sp>
      <p:sp>
        <p:nvSpPr>
          <p:cNvPr id="611" name="Line">
            <a:extLst>
              <a:ext uri="{FF2B5EF4-FFF2-40B4-BE49-F238E27FC236}">
                <a16:creationId xmlns:a16="http://schemas.microsoft.com/office/drawing/2014/main" id="{3BB13408-84F2-C665-04B2-EB8F6BC3D718}"/>
              </a:ext>
            </a:extLst>
          </p:cNvPr>
          <p:cNvSpPr/>
          <p:nvPr/>
        </p:nvSpPr>
        <p:spPr>
          <a:xfrm flipV="1">
            <a:off x="2663290" y="2092355"/>
            <a:ext cx="1242916" cy="148186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12" name="Generate key pair (sk, pk)">
            <a:extLst>
              <a:ext uri="{FF2B5EF4-FFF2-40B4-BE49-F238E27FC236}">
                <a16:creationId xmlns:a16="http://schemas.microsoft.com/office/drawing/2014/main" id="{8CFB404B-30DB-12DD-0847-004058DF4D63}"/>
              </a:ext>
            </a:extLst>
          </p:cNvPr>
          <p:cNvSpPr txBox="1"/>
          <p:nvPr/>
        </p:nvSpPr>
        <p:spPr>
          <a:xfrm>
            <a:off x="437189" y="3946473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Generate key pair (sk, pk)</a:t>
            </a:r>
          </a:p>
        </p:txBody>
      </p:sp>
      <p:sp>
        <p:nvSpPr>
          <p:cNvPr id="613" name="https://asecuritysite.com/openfhe/openfhe_00cpp">
            <a:extLst>
              <a:ext uri="{FF2B5EF4-FFF2-40B4-BE49-F238E27FC236}">
                <a16:creationId xmlns:a16="http://schemas.microsoft.com/office/drawing/2014/main" id="{BA05D63D-A1B8-D1A8-0CFC-7482499D9FBB}"/>
              </a:ext>
            </a:extLst>
          </p:cNvPr>
          <p:cNvSpPr txBox="1"/>
          <p:nvPr/>
        </p:nvSpPr>
        <p:spPr>
          <a:xfrm>
            <a:off x="1287625" y="645270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https://asecuritysite.com/openfhe/openfhe_00cpp</a:t>
            </a:r>
          </a:p>
        </p:txBody>
      </p:sp>
    </p:spTree>
    <p:extLst>
      <p:ext uri="{BB962C8B-B14F-4D97-AF65-F5344CB8AC3E}">
        <p14:creationId xmlns:p14="http://schemas.microsoft.com/office/powerpoint/2010/main" val="162774713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08918-EBCD-FF8B-B02D-9482E32C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ryptoContext and Parameters (CKKS)">
            <a:extLst>
              <a:ext uri="{FF2B5EF4-FFF2-40B4-BE49-F238E27FC236}">
                <a16:creationId xmlns:a16="http://schemas.microsoft.com/office/drawing/2014/main" id="{2010A84E-8009-E17F-7617-A48D30AB6D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CryptoContext and Parameters (CKKS)</a:t>
            </a:r>
          </a:p>
        </p:txBody>
      </p:sp>
      <p:pic>
        <p:nvPicPr>
          <p:cNvPr id="616" name="image3.png" descr="image3.png">
            <a:extLst>
              <a:ext uri="{FF2B5EF4-FFF2-40B4-BE49-F238E27FC236}">
                <a16:creationId xmlns:a16="http://schemas.microsoft.com/office/drawing/2014/main" id="{FBC6624B-1717-A43A-A7F1-223F7C50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19" name="Screenshot 2024-08-12 at 11.11.47.png">
            <a:extLst>
              <a:ext uri="{FF2B5EF4-FFF2-40B4-BE49-F238E27FC236}">
                <a16:creationId xmlns:a16="http://schemas.microsoft.com/office/drawing/2014/main" id="{3D5826F8-FD80-0E77-3103-4CAAA03F4596}"/>
              </a:ext>
            </a:extLst>
          </p:cNvPr>
          <p:cNvGrpSpPr/>
          <p:nvPr/>
        </p:nvGrpSpPr>
        <p:grpSpPr>
          <a:xfrm>
            <a:off x="4970049" y="530423"/>
            <a:ext cx="7149033" cy="6042339"/>
            <a:chOff x="0" y="0"/>
            <a:chExt cx="14298063" cy="12084677"/>
          </a:xfrm>
        </p:grpSpPr>
        <p:pic>
          <p:nvPicPr>
            <p:cNvPr id="618" name="Screenshot 2024-08-12 at 11.11.47.png" descr="Screenshot 2024-08-12 at 11.11.47.png">
              <a:extLst>
                <a:ext uri="{FF2B5EF4-FFF2-40B4-BE49-F238E27FC236}">
                  <a16:creationId xmlns:a16="http://schemas.microsoft.com/office/drawing/2014/main" id="{527D7D3D-E6A6-0EC7-86D8-6FD9D945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3993264" cy="116782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7" name="Screenshot 2024-08-12 at 11.11.47.png" descr="Screenshot 2024-08-12 at 11.11.47.png">
              <a:extLst>
                <a:ext uri="{FF2B5EF4-FFF2-40B4-BE49-F238E27FC236}">
                  <a16:creationId xmlns:a16="http://schemas.microsoft.com/office/drawing/2014/main" id="{1B62796A-FECC-5857-E2A3-4720A00F341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298064" cy="12084678"/>
            </a:xfrm>
            <a:prstGeom prst="rect">
              <a:avLst/>
            </a:prstGeom>
            <a:effectLst/>
          </p:spPr>
        </p:pic>
      </p:grpSp>
      <p:sp>
        <p:nvSpPr>
          <p:cNvPr id="620" name="Multiplication depth">
            <a:extLst>
              <a:ext uri="{FF2B5EF4-FFF2-40B4-BE49-F238E27FC236}">
                <a16:creationId xmlns:a16="http://schemas.microsoft.com/office/drawing/2014/main" id="{AD0C35D8-67BA-114B-1EC9-E6AF08FF0B30}"/>
              </a:ext>
            </a:extLst>
          </p:cNvPr>
          <p:cNvSpPr txBox="1"/>
          <p:nvPr/>
        </p:nvSpPr>
        <p:spPr>
          <a:xfrm>
            <a:off x="437189" y="1212995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Multiplication depth</a:t>
            </a:r>
          </a:p>
        </p:txBody>
      </p:sp>
      <p:sp>
        <p:nvSpPr>
          <p:cNvPr id="621" name="Scale Mod Size">
            <a:extLst>
              <a:ext uri="{FF2B5EF4-FFF2-40B4-BE49-F238E27FC236}">
                <a16:creationId xmlns:a16="http://schemas.microsoft.com/office/drawing/2014/main" id="{28411E6D-E5D4-38FC-B3B4-942B2765D2EE}"/>
              </a:ext>
            </a:extLst>
          </p:cNvPr>
          <p:cNvSpPr txBox="1"/>
          <p:nvPr/>
        </p:nvSpPr>
        <p:spPr>
          <a:xfrm>
            <a:off x="437189" y="2013392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Scale Mod Size</a:t>
            </a:r>
          </a:p>
        </p:txBody>
      </p:sp>
      <p:sp>
        <p:nvSpPr>
          <p:cNvPr id="622" name="Line">
            <a:extLst>
              <a:ext uri="{FF2B5EF4-FFF2-40B4-BE49-F238E27FC236}">
                <a16:creationId xmlns:a16="http://schemas.microsoft.com/office/drawing/2014/main" id="{6CF81BFC-C260-107B-019F-206452C45FB0}"/>
              </a:ext>
            </a:extLst>
          </p:cNvPr>
          <p:cNvSpPr/>
          <p:nvPr/>
        </p:nvSpPr>
        <p:spPr>
          <a:xfrm flipV="1">
            <a:off x="2599790" y="746954"/>
            <a:ext cx="2607129" cy="59404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23" name="Line">
            <a:extLst>
              <a:ext uri="{FF2B5EF4-FFF2-40B4-BE49-F238E27FC236}">
                <a16:creationId xmlns:a16="http://schemas.microsoft.com/office/drawing/2014/main" id="{81FE0BA2-6F61-0FBB-88CA-20420C925663}"/>
              </a:ext>
            </a:extLst>
          </p:cNvPr>
          <p:cNvSpPr/>
          <p:nvPr/>
        </p:nvSpPr>
        <p:spPr>
          <a:xfrm flipV="1">
            <a:off x="2599790" y="1073359"/>
            <a:ext cx="2607130" cy="110368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24" name="https://asecuritysite.com/openfhe/openfhe_00cpp_ckks">
            <a:extLst>
              <a:ext uri="{FF2B5EF4-FFF2-40B4-BE49-F238E27FC236}">
                <a16:creationId xmlns:a16="http://schemas.microsoft.com/office/drawing/2014/main" id="{8D892462-E8D7-C1B4-AB75-3EF6D95C2AD1}"/>
              </a:ext>
            </a:extLst>
          </p:cNvPr>
          <p:cNvSpPr txBox="1"/>
          <p:nvPr/>
        </p:nvSpPr>
        <p:spPr>
          <a:xfrm>
            <a:off x="1231415" y="6432908"/>
            <a:ext cx="6775493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https://asecuritysite.com/openfhe/openfhe_00cpp_ckks</a:t>
            </a:r>
          </a:p>
        </p:txBody>
      </p:sp>
    </p:spTree>
    <p:extLst>
      <p:ext uri="{BB962C8B-B14F-4D97-AF65-F5344CB8AC3E}">
        <p14:creationId xmlns:p14="http://schemas.microsoft.com/office/powerpoint/2010/main" val="12964427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DBE51-EBF3-0BD0-DAC7-8453A590B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BFV - Adding/Multiplying Two Numbers">
            <a:extLst>
              <a:ext uri="{FF2B5EF4-FFF2-40B4-BE49-F238E27FC236}">
                <a16:creationId xmlns:a16="http://schemas.microsoft.com/office/drawing/2014/main" id="{E0C6FDE1-732D-C0F2-1DDB-2F076C3255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BFV - Adding/Multiplying Two Numbers</a:t>
            </a:r>
          </a:p>
        </p:txBody>
      </p:sp>
      <p:pic>
        <p:nvPicPr>
          <p:cNvPr id="627" name="image3.png" descr="image3.png">
            <a:extLst>
              <a:ext uri="{FF2B5EF4-FFF2-40B4-BE49-F238E27FC236}">
                <a16:creationId xmlns:a16="http://schemas.microsoft.com/office/drawing/2014/main" id="{E2045801-58DD-E78A-C358-B5CDBBCC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628" name="Screenshot 2024-08-12 at 12.16.26.png" descr="Screenshot 2024-08-12 at 12.16.26.png">
            <a:extLst>
              <a:ext uri="{FF2B5EF4-FFF2-40B4-BE49-F238E27FC236}">
                <a16:creationId xmlns:a16="http://schemas.microsoft.com/office/drawing/2014/main" id="{37D5C46F-787A-52F1-9CE2-7CD90B98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27" y="913962"/>
            <a:ext cx="6876043" cy="4232785"/>
          </a:xfrm>
          <a:prstGeom prst="rect">
            <a:avLst/>
          </a:prstGeom>
          <a:ln w="3175">
            <a:miter lim="400000"/>
          </a:ln>
        </p:spPr>
      </p:pic>
      <p:pic>
        <p:nvPicPr>
          <p:cNvPr id="629" name="Screenshot 2024-08-12 at 12.19.40.png" descr="Screenshot 2024-08-12 at 12.19.40.png">
            <a:extLst>
              <a:ext uri="{FF2B5EF4-FFF2-40B4-BE49-F238E27FC236}">
                <a16:creationId xmlns:a16="http://schemas.microsoft.com/office/drawing/2014/main" id="{F9C22DAC-BA00-D5FD-3A95-71453FB0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3" y="960172"/>
            <a:ext cx="4815991" cy="2318042"/>
          </a:xfrm>
          <a:prstGeom prst="rect">
            <a:avLst/>
          </a:prstGeom>
          <a:ln w="3175">
            <a:miter lim="400000"/>
          </a:ln>
        </p:spPr>
      </p:pic>
      <p:sp>
        <p:nvSpPr>
          <p:cNvPr id="630" name="https://asecuritysite.com/openfhe/openfhe_02cpp">
            <a:extLst>
              <a:ext uri="{FF2B5EF4-FFF2-40B4-BE49-F238E27FC236}">
                <a16:creationId xmlns:a16="http://schemas.microsoft.com/office/drawing/2014/main" id="{2E0370D2-AC75-5A54-E9A5-BEB9F7814458}"/>
              </a:ext>
            </a:extLst>
          </p:cNvPr>
          <p:cNvSpPr txBox="1"/>
          <p:nvPr/>
        </p:nvSpPr>
        <p:spPr>
          <a:xfrm>
            <a:off x="1348721" y="6279767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https://asecuritysite.com/openfhe/openfhe_02cpp</a:t>
            </a:r>
          </a:p>
        </p:txBody>
      </p:sp>
    </p:spTree>
    <p:extLst>
      <p:ext uri="{BB962C8B-B14F-4D97-AF65-F5344CB8AC3E}">
        <p14:creationId xmlns:p14="http://schemas.microsoft.com/office/powerpoint/2010/main" val="1576725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43621-7E91-9086-F760-F0A1360FC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CKS - Adding/Multiplying Two Numbers">
            <a:extLst>
              <a:ext uri="{FF2B5EF4-FFF2-40B4-BE49-F238E27FC236}">
                <a16:creationId xmlns:a16="http://schemas.microsoft.com/office/drawing/2014/main" id="{451A9222-CAA2-3D12-159C-3CCEE5FAC6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CCKS - Adding/Multiplying Two Numbers</a:t>
            </a:r>
          </a:p>
        </p:txBody>
      </p:sp>
      <p:pic>
        <p:nvPicPr>
          <p:cNvPr id="633" name="image3.png" descr="image3.png">
            <a:extLst>
              <a:ext uri="{FF2B5EF4-FFF2-40B4-BE49-F238E27FC236}">
                <a16:creationId xmlns:a16="http://schemas.microsoft.com/office/drawing/2014/main" id="{DF95FCC6-9793-4485-A19C-5FB497E1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36" name="Screenshot 2024-08-12 at 12.37.15.png">
            <a:extLst>
              <a:ext uri="{FF2B5EF4-FFF2-40B4-BE49-F238E27FC236}">
                <a16:creationId xmlns:a16="http://schemas.microsoft.com/office/drawing/2014/main" id="{1C688766-1617-34D1-210A-9C4636EEC8AC}"/>
              </a:ext>
            </a:extLst>
          </p:cNvPr>
          <p:cNvGrpSpPr/>
          <p:nvPr/>
        </p:nvGrpSpPr>
        <p:grpSpPr>
          <a:xfrm>
            <a:off x="7679639" y="241314"/>
            <a:ext cx="3981767" cy="5842812"/>
            <a:chOff x="0" y="0"/>
            <a:chExt cx="7963531" cy="11685623"/>
          </a:xfrm>
        </p:grpSpPr>
        <p:pic>
          <p:nvPicPr>
            <p:cNvPr id="635" name="Screenshot 2024-08-12 at 12.37.15.png" descr="Screenshot 2024-08-12 at 12.37.15.png">
              <a:extLst>
                <a:ext uri="{FF2B5EF4-FFF2-40B4-BE49-F238E27FC236}">
                  <a16:creationId xmlns:a16="http://schemas.microsoft.com/office/drawing/2014/main" id="{D43B893F-F3CC-2DA2-EE86-96F78B4BE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7658732" cy="112792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34" name="Screenshot 2024-08-12 at 12.37.15.png" descr="Screenshot 2024-08-12 at 12.37.15.png">
              <a:extLst>
                <a:ext uri="{FF2B5EF4-FFF2-40B4-BE49-F238E27FC236}">
                  <a16:creationId xmlns:a16="http://schemas.microsoft.com/office/drawing/2014/main" id="{2967CEA5-5429-1C3D-6DE3-1E50365500C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3532" cy="11685624"/>
            </a:xfrm>
            <a:prstGeom prst="rect">
              <a:avLst/>
            </a:prstGeom>
            <a:effectLst/>
          </p:spPr>
        </p:pic>
      </p:grpSp>
      <p:sp>
        <p:nvSpPr>
          <p:cNvPr id="637" name="https://asecuritysite.com/openfhe/openfhe_05cpp">
            <a:extLst>
              <a:ext uri="{FF2B5EF4-FFF2-40B4-BE49-F238E27FC236}">
                <a16:creationId xmlns:a16="http://schemas.microsoft.com/office/drawing/2014/main" id="{66185D3D-D1D5-B132-04B6-FC84D235D7BB}"/>
              </a:ext>
            </a:extLst>
          </p:cNvPr>
          <p:cNvSpPr txBox="1"/>
          <p:nvPr/>
        </p:nvSpPr>
        <p:spPr>
          <a:xfrm>
            <a:off x="1638926" y="632558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https://asecuritysite.com/openfhe/openfhe_05cpp</a:t>
            </a:r>
          </a:p>
        </p:txBody>
      </p:sp>
      <p:pic>
        <p:nvPicPr>
          <p:cNvPr id="638" name="Screenshot 2024-08-12 at 12.39.49.png" descr="Screenshot 2024-08-12 at 12.39.49.png">
            <a:extLst>
              <a:ext uri="{FF2B5EF4-FFF2-40B4-BE49-F238E27FC236}">
                <a16:creationId xmlns:a16="http://schemas.microsoft.com/office/drawing/2014/main" id="{973DED48-FE49-9447-EA28-88411A1A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81" y="1177091"/>
            <a:ext cx="6217471" cy="345321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831853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2D83-56A4-A316-5404-5E983A12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BFV - Batch Processing">
            <a:extLst>
              <a:ext uri="{FF2B5EF4-FFF2-40B4-BE49-F238E27FC236}">
                <a16:creationId xmlns:a16="http://schemas.microsoft.com/office/drawing/2014/main" id="{BF3943A6-4239-5E1B-6B76-A0B7EDD44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BFV - Batch Processing</a:t>
            </a:r>
          </a:p>
        </p:txBody>
      </p:sp>
      <p:pic>
        <p:nvPicPr>
          <p:cNvPr id="641" name="image3.png" descr="image3.png">
            <a:extLst>
              <a:ext uri="{FF2B5EF4-FFF2-40B4-BE49-F238E27FC236}">
                <a16:creationId xmlns:a16="http://schemas.microsoft.com/office/drawing/2014/main" id="{31D4C311-082A-FF25-4017-580021F3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42" name="https://asecuritysite.com/openfhe/openfhe_08cpp">
            <a:extLst>
              <a:ext uri="{FF2B5EF4-FFF2-40B4-BE49-F238E27FC236}">
                <a16:creationId xmlns:a16="http://schemas.microsoft.com/office/drawing/2014/main" id="{A9D9A340-D7FB-157A-B854-CDD94C4231ED}"/>
              </a:ext>
            </a:extLst>
          </p:cNvPr>
          <p:cNvSpPr txBox="1"/>
          <p:nvPr/>
        </p:nvSpPr>
        <p:spPr>
          <a:xfrm>
            <a:off x="1638926" y="632558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https://asecuritysite.com/openfhe/openfhe_08cpp</a:t>
            </a:r>
          </a:p>
        </p:txBody>
      </p:sp>
      <p:grpSp>
        <p:nvGrpSpPr>
          <p:cNvPr id="645" name="Screenshot 2024-08-12 at 12.50.26.png">
            <a:extLst>
              <a:ext uri="{FF2B5EF4-FFF2-40B4-BE49-F238E27FC236}">
                <a16:creationId xmlns:a16="http://schemas.microsoft.com/office/drawing/2014/main" id="{6F321C60-9592-611B-F54E-E3550AC17D22}"/>
              </a:ext>
            </a:extLst>
          </p:cNvPr>
          <p:cNvGrpSpPr/>
          <p:nvPr/>
        </p:nvGrpSpPr>
        <p:grpSpPr>
          <a:xfrm>
            <a:off x="4568287" y="775200"/>
            <a:ext cx="7016539" cy="5409200"/>
            <a:chOff x="0" y="0"/>
            <a:chExt cx="14033075" cy="10818398"/>
          </a:xfrm>
        </p:grpSpPr>
        <p:pic>
          <p:nvPicPr>
            <p:cNvPr id="644" name="Screenshot 2024-08-12 at 12.50.26.png" descr="Screenshot 2024-08-12 at 12.50.26.png">
              <a:extLst>
                <a:ext uri="{FF2B5EF4-FFF2-40B4-BE49-F238E27FC236}">
                  <a16:creationId xmlns:a16="http://schemas.microsoft.com/office/drawing/2014/main" id="{85D4392B-66AF-867A-F3DD-044115E86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3728276" cy="104119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43" name="Screenshot 2024-08-12 at 12.50.26.png" descr="Screenshot 2024-08-12 at 12.50.26.png">
              <a:extLst>
                <a:ext uri="{FF2B5EF4-FFF2-40B4-BE49-F238E27FC236}">
                  <a16:creationId xmlns:a16="http://schemas.microsoft.com/office/drawing/2014/main" id="{B2585339-B420-070F-3134-8964FF66EB1E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033076" cy="1081839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2152641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02A6E-24E8-5A23-4C9C-73537EA7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MD/FHEW">
            <a:extLst>
              <a:ext uri="{FF2B5EF4-FFF2-40B4-BE49-F238E27FC236}">
                <a16:creationId xmlns:a16="http://schemas.microsoft.com/office/drawing/2014/main" id="{9B6FC0D5-5235-0D0C-F3B3-54014EC762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</a:t>
            </a:r>
          </a:p>
        </p:txBody>
      </p:sp>
      <p:pic>
        <p:nvPicPr>
          <p:cNvPr id="648" name="image3.png" descr="image3.png">
            <a:extLst>
              <a:ext uri="{FF2B5EF4-FFF2-40B4-BE49-F238E27FC236}">
                <a16:creationId xmlns:a16="http://schemas.microsoft.com/office/drawing/2014/main" id="{91A89021-F276-3F0C-BDE5-43DE8DB4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49" name="https://asecuritysite.com/openfhe/openfhe_09cpp">
            <a:extLst>
              <a:ext uri="{FF2B5EF4-FFF2-40B4-BE49-F238E27FC236}">
                <a16:creationId xmlns:a16="http://schemas.microsoft.com/office/drawing/2014/main" id="{72EE94DD-E14C-3F4F-7AA0-C53F12807721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https://asecuritysite.com/openfhe/openfhe_09cpp</a:t>
            </a:r>
          </a:p>
        </p:txBody>
      </p:sp>
      <p:grpSp>
        <p:nvGrpSpPr>
          <p:cNvPr id="652" name="Screenshot 2024-08-12 at 13.06.00.png">
            <a:extLst>
              <a:ext uri="{FF2B5EF4-FFF2-40B4-BE49-F238E27FC236}">
                <a16:creationId xmlns:a16="http://schemas.microsoft.com/office/drawing/2014/main" id="{10F41DF3-B3AF-583D-A995-A3A7476BB945}"/>
              </a:ext>
            </a:extLst>
          </p:cNvPr>
          <p:cNvGrpSpPr/>
          <p:nvPr/>
        </p:nvGrpSpPr>
        <p:grpSpPr>
          <a:xfrm>
            <a:off x="5144073" y="25181"/>
            <a:ext cx="6594881" cy="6111377"/>
            <a:chOff x="0" y="0"/>
            <a:chExt cx="13189760" cy="12222751"/>
          </a:xfrm>
        </p:grpSpPr>
        <p:pic>
          <p:nvPicPr>
            <p:cNvPr id="651" name="Screenshot 2024-08-12 at 13.06.00.png" descr="Screenshot 2024-08-12 at 13.06.00.png">
              <a:extLst>
                <a:ext uri="{FF2B5EF4-FFF2-40B4-BE49-F238E27FC236}">
                  <a16:creationId xmlns:a16="http://schemas.microsoft.com/office/drawing/2014/main" id="{BF1C9E71-D357-2C61-AF30-DAE7DE363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2884961" cy="118163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0" name="Screenshot 2024-08-12 at 13.06.00.png" descr="Screenshot 2024-08-12 at 13.06.00.png">
              <a:extLst>
                <a:ext uri="{FF2B5EF4-FFF2-40B4-BE49-F238E27FC236}">
                  <a16:creationId xmlns:a16="http://schemas.microsoft.com/office/drawing/2014/main" id="{0C4B9782-358D-F787-23BF-122513A87E9E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3189761" cy="12222752"/>
            </a:xfrm>
            <a:prstGeom prst="rect">
              <a:avLst/>
            </a:prstGeom>
            <a:effectLst/>
          </p:spPr>
        </p:pic>
      </p:grpSp>
      <p:pic>
        <p:nvPicPr>
          <p:cNvPr id="653" name="Screenshot 2024-08-12 at 13.07.09.png" descr="Screenshot 2024-08-12 at 13.07.09.png">
            <a:extLst>
              <a:ext uri="{FF2B5EF4-FFF2-40B4-BE49-F238E27FC236}">
                <a16:creationId xmlns:a16="http://schemas.microsoft.com/office/drawing/2014/main" id="{20DE6090-9E17-F921-4AEC-7B5882DD8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04" y="888781"/>
            <a:ext cx="4305301" cy="2025651"/>
          </a:xfrm>
          <a:prstGeom prst="rect">
            <a:avLst/>
          </a:prstGeom>
          <a:ln w="3175">
            <a:miter lim="400000"/>
          </a:ln>
        </p:spPr>
      </p:pic>
      <p:pic>
        <p:nvPicPr>
          <p:cNvPr id="654" name="Screenshot 2024-08-12 at 13.07.13.png" descr="Screenshot 2024-08-12 at 13.07.13.png">
            <a:extLst>
              <a:ext uri="{FF2B5EF4-FFF2-40B4-BE49-F238E27FC236}">
                <a16:creationId xmlns:a16="http://schemas.microsoft.com/office/drawing/2014/main" id="{A7CD616E-37ED-CAB1-2EFF-8D6A7D747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8379" y="3068664"/>
            <a:ext cx="2066694" cy="632165"/>
          </a:xfrm>
          <a:prstGeom prst="rect">
            <a:avLst/>
          </a:prstGeom>
          <a:ln w="3175">
            <a:miter lim="400000"/>
          </a:ln>
        </p:spPr>
      </p:pic>
      <p:pic>
        <p:nvPicPr>
          <p:cNvPr id="655" name="Screenshot 2024-08-12 at 13.07.19.png" descr="Screenshot 2024-08-12 at 13.07.19.png">
            <a:extLst>
              <a:ext uri="{FF2B5EF4-FFF2-40B4-BE49-F238E27FC236}">
                <a16:creationId xmlns:a16="http://schemas.microsoft.com/office/drawing/2014/main" id="{7CE6B47A-D8D0-F89E-619F-D436A545F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89" y="3783617"/>
            <a:ext cx="3133370" cy="1660064"/>
          </a:xfrm>
          <a:prstGeom prst="rect">
            <a:avLst/>
          </a:prstGeom>
          <a:ln w="3175">
            <a:miter lim="400000"/>
          </a:ln>
        </p:spPr>
      </p:pic>
      <p:sp>
        <p:nvSpPr>
          <p:cNvPr id="656" name="https://asecuritysite.com/openfhe/openfhe_09cpp_pke">
            <a:extLst>
              <a:ext uri="{FF2B5EF4-FFF2-40B4-BE49-F238E27FC236}">
                <a16:creationId xmlns:a16="http://schemas.microsoft.com/office/drawing/2014/main" id="{29057E5C-3B82-1D6E-44D3-5054ED6A45FC}"/>
              </a:ext>
            </a:extLst>
          </p:cNvPr>
          <p:cNvSpPr txBox="1"/>
          <p:nvPr/>
        </p:nvSpPr>
        <p:spPr>
          <a:xfrm>
            <a:off x="1417092" y="6407066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9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https://asecuritysite.com/openfhe/openfhe_09cpp_pke</a:t>
            </a:r>
          </a:p>
        </p:txBody>
      </p:sp>
      <p:grpSp>
        <p:nvGrpSpPr>
          <p:cNvPr id="659" name="Screenshot 2024-08-12 at 13.11.47.png">
            <a:extLst>
              <a:ext uri="{FF2B5EF4-FFF2-40B4-BE49-F238E27FC236}">
                <a16:creationId xmlns:a16="http://schemas.microsoft.com/office/drawing/2014/main" id="{4F53D63B-EB1F-0123-923B-E872A38FDDD5}"/>
              </a:ext>
            </a:extLst>
          </p:cNvPr>
          <p:cNvGrpSpPr/>
          <p:nvPr/>
        </p:nvGrpSpPr>
        <p:grpSpPr>
          <a:xfrm>
            <a:off x="4600469" y="-39861"/>
            <a:ext cx="7682091" cy="6177613"/>
            <a:chOff x="0" y="0"/>
            <a:chExt cx="15364180" cy="12355224"/>
          </a:xfrm>
        </p:grpSpPr>
        <p:pic>
          <p:nvPicPr>
            <p:cNvPr id="658" name="Screenshot 2024-08-12 at 13.11.47.png" descr="Screenshot 2024-08-12 at 13.11.47.png">
              <a:extLst>
                <a:ext uri="{FF2B5EF4-FFF2-40B4-BE49-F238E27FC236}">
                  <a16:creationId xmlns:a16="http://schemas.microsoft.com/office/drawing/2014/main" id="{0F45673F-1497-8BCF-CB3B-5719474D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2400" y="101600"/>
              <a:ext cx="15059381" cy="11948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7" name="Screenshot 2024-08-12 at 13.11.47.png" descr="Screenshot 2024-08-12 at 13.11.47.png">
              <a:extLst>
                <a:ext uri="{FF2B5EF4-FFF2-40B4-BE49-F238E27FC236}">
                  <a16:creationId xmlns:a16="http://schemas.microsoft.com/office/drawing/2014/main" id="{95717655-F30D-0D0A-477A-94C8AA4B8713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15364181" cy="1235522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0322785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0059-D25D-DEA7-C228-4C290C6CB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MD/FHEW">
            <a:extLst>
              <a:ext uri="{FF2B5EF4-FFF2-40B4-BE49-F238E27FC236}">
                <a16:creationId xmlns:a16="http://schemas.microsoft.com/office/drawing/2014/main" id="{7762B19C-6C31-6484-210E-40DB3D61E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</a:t>
            </a:r>
          </a:p>
        </p:txBody>
      </p:sp>
      <p:pic>
        <p:nvPicPr>
          <p:cNvPr id="662" name="image3.png" descr="image3.png">
            <a:extLst>
              <a:ext uri="{FF2B5EF4-FFF2-40B4-BE49-F238E27FC236}">
                <a16:creationId xmlns:a16="http://schemas.microsoft.com/office/drawing/2014/main" id="{A167E847-AC59-4D15-1401-10EB45D5F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63" name="https://asecuritysite.com/openfhe/openfhe_11cpp">
            <a:extLst>
              <a:ext uri="{FF2B5EF4-FFF2-40B4-BE49-F238E27FC236}">
                <a16:creationId xmlns:a16="http://schemas.microsoft.com/office/drawing/2014/main" id="{50C36407-4509-76CA-C17F-16696F4CA377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</a:t>
            </a:r>
          </a:p>
        </p:txBody>
      </p:sp>
      <p:pic>
        <p:nvPicPr>
          <p:cNvPr id="664" name="pasted-movie.png" descr="pasted-movie.png">
            <a:extLst>
              <a:ext uri="{FF2B5EF4-FFF2-40B4-BE49-F238E27FC236}">
                <a16:creationId xmlns:a16="http://schemas.microsoft.com/office/drawing/2014/main" id="{CB5E0C0E-6D25-3572-AF78-1CA084DC2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59" y="1009745"/>
            <a:ext cx="4245982" cy="13255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67" name="Screenshot 2024-08-12 at 13.21.27.png">
            <a:extLst>
              <a:ext uri="{FF2B5EF4-FFF2-40B4-BE49-F238E27FC236}">
                <a16:creationId xmlns:a16="http://schemas.microsoft.com/office/drawing/2014/main" id="{5897D743-75A2-0FBD-56D0-13040A8497DD}"/>
              </a:ext>
            </a:extLst>
          </p:cNvPr>
          <p:cNvGrpSpPr/>
          <p:nvPr/>
        </p:nvGrpSpPr>
        <p:grpSpPr>
          <a:xfrm>
            <a:off x="4564419" y="290848"/>
            <a:ext cx="7327485" cy="4774705"/>
            <a:chOff x="0" y="0"/>
            <a:chExt cx="14654967" cy="9549407"/>
          </a:xfrm>
        </p:grpSpPr>
        <p:pic>
          <p:nvPicPr>
            <p:cNvPr id="666" name="Screenshot 2024-08-12 at 13.21.27.png" descr="Screenshot 2024-08-12 at 13.21.27.png">
              <a:extLst>
                <a:ext uri="{FF2B5EF4-FFF2-40B4-BE49-F238E27FC236}">
                  <a16:creationId xmlns:a16="http://schemas.microsoft.com/office/drawing/2014/main" id="{CDFDA3EF-6E11-12BF-FFEF-81231BEE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4350168" cy="91430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65" name="Screenshot 2024-08-12 at 13.21.27.png" descr="Screenshot 2024-08-12 at 13.21.27.png">
              <a:extLst>
                <a:ext uri="{FF2B5EF4-FFF2-40B4-BE49-F238E27FC236}">
                  <a16:creationId xmlns:a16="http://schemas.microsoft.com/office/drawing/2014/main" id="{6EB32842-ACC9-FA75-3154-963A20F0BF9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4654968" cy="9549408"/>
            </a:xfrm>
            <a:prstGeom prst="rect">
              <a:avLst/>
            </a:prstGeom>
            <a:effectLst/>
          </p:spPr>
        </p:pic>
      </p:grpSp>
      <p:sp>
        <p:nvSpPr>
          <p:cNvPr id="668" name="https://asecuritysite.com/openfhe/openfhe_11cpp_pke">
            <a:extLst>
              <a:ext uri="{FF2B5EF4-FFF2-40B4-BE49-F238E27FC236}">
                <a16:creationId xmlns:a16="http://schemas.microsoft.com/office/drawing/2014/main" id="{A8A1D42A-6494-62C8-DE53-976685272F3C}"/>
              </a:ext>
            </a:extLst>
          </p:cNvPr>
          <p:cNvSpPr txBox="1"/>
          <p:nvPr/>
        </p:nvSpPr>
        <p:spPr>
          <a:xfrm>
            <a:off x="1142161" y="6376518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7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https://asecuritysite.com/openfhe/openfhe_11cpp_pke</a:t>
            </a:r>
          </a:p>
        </p:txBody>
      </p:sp>
      <p:pic>
        <p:nvPicPr>
          <p:cNvPr id="669" name="pasted-movie.png" descr="pasted-movie.png">
            <a:extLst>
              <a:ext uri="{FF2B5EF4-FFF2-40B4-BE49-F238E27FC236}">
                <a16:creationId xmlns:a16="http://schemas.microsoft.com/office/drawing/2014/main" id="{DC2826DF-25B2-8B67-A2E5-98C356286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921" y="2610446"/>
            <a:ext cx="1954805" cy="1084029"/>
          </a:xfrm>
          <a:prstGeom prst="rect">
            <a:avLst/>
          </a:prstGeom>
          <a:ln w="3175">
            <a:miter lim="400000"/>
          </a:ln>
        </p:spPr>
      </p:pic>
      <p:pic>
        <p:nvPicPr>
          <p:cNvPr id="670" name="pasted-movie.png" descr="pasted-movie.png">
            <a:extLst>
              <a:ext uri="{FF2B5EF4-FFF2-40B4-BE49-F238E27FC236}">
                <a16:creationId xmlns:a16="http://schemas.microsoft.com/office/drawing/2014/main" id="{15BABDE8-54EB-BB56-81F6-7A22DCFB2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941" y="4079300"/>
            <a:ext cx="3365464" cy="132550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339642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63D1A-2B48-14C9-971A-D9BCA401C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MD/FHEW - MUX and Majority">
            <a:extLst>
              <a:ext uri="{FF2B5EF4-FFF2-40B4-BE49-F238E27FC236}">
                <a16:creationId xmlns:a16="http://schemas.microsoft.com/office/drawing/2014/main" id="{1C626E51-79FB-952B-7763-735BBAAB89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 - MUX and Majority</a:t>
            </a:r>
          </a:p>
        </p:txBody>
      </p:sp>
      <p:pic>
        <p:nvPicPr>
          <p:cNvPr id="673" name="image3.png" descr="image3.png">
            <a:extLst>
              <a:ext uri="{FF2B5EF4-FFF2-40B4-BE49-F238E27FC236}">
                <a16:creationId xmlns:a16="http://schemas.microsoft.com/office/drawing/2014/main" id="{D97BE0F2-C26D-FC92-2C54-7B3C134B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74" name="https://asecuritysite.com/openfhe/openfhe_11cpp">
            <a:extLst>
              <a:ext uri="{FF2B5EF4-FFF2-40B4-BE49-F238E27FC236}">
                <a16:creationId xmlns:a16="http://schemas.microsoft.com/office/drawing/2014/main" id="{0E3550BD-2C71-3B50-83EA-C970BC36E622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</a:t>
            </a:r>
          </a:p>
        </p:txBody>
      </p:sp>
      <p:sp>
        <p:nvSpPr>
          <p:cNvPr id="675" name="https://asecuritysite.com/openfhe/openfhe_11cpp_pke">
            <a:extLst>
              <a:ext uri="{FF2B5EF4-FFF2-40B4-BE49-F238E27FC236}">
                <a16:creationId xmlns:a16="http://schemas.microsoft.com/office/drawing/2014/main" id="{FA0E9EDA-7447-EA4E-F52C-A51E40B3C1D2}"/>
              </a:ext>
            </a:extLst>
          </p:cNvPr>
          <p:cNvSpPr txBox="1"/>
          <p:nvPr/>
        </p:nvSpPr>
        <p:spPr>
          <a:xfrm>
            <a:off x="1142161" y="6376518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https://asecuritysite.com/openfhe/openfhe_11cpp_pke</a:t>
            </a:r>
          </a:p>
        </p:txBody>
      </p:sp>
      <p:grpSp>
        <p:nvGrpSpPr>
          <p:cNvPr id="678" name="Screenshot 2024-08-12 at 13.24.03.png">
            <a:extLst>
              <a:ext uri="{FF2B5EF4-FFF2-40B4-BE49-F238E27FC236}">
                <a16:creationId xmlns:a16="http://schemas.microsoft.com/office/drawing/2014/main" id="{18660390-E5BF-689B-354B-A3E77B066878}"/>
              </a:ext>
            </a:extLst>
          </p:cNvPr>
          <p:cNvGrpSpPr/>
          <p:nvPr/>
        </p:nvGrpSpPr>
        <p:grpSpPr>
          <a:xfrm>
            <a:off x="304588" y="892818"/>
            <a:ext cx="1889135" cy="3028288"/>
            <a:chOff x="0" y="0"/>
            <a:chExt cx="3778267" cy="6056573"/>
          </a:xfrm>
        </p:grpSpPr>
        <p:pic>
          <p:nvPicPr>
            <p:cNvPr id="677" name="Screenshot 2024-08-12 at 13.24.03.png" descr="Screenshot 2024-08-12 at 13.24.03.png">
              <a:extLst>
                <a:ext uri="{FF2B5EF4-FFF2-40B4-BE49-F238E27FC236}">
                  <a16:creationId xmlns:a16="http://schemas.microsoft.com/office/drawing/2014/main" id="{C433BE17-088C-6573-9B50-F2D30567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3473468" cy="56501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6" name="Screenshot 2024-08-12 at 13.24.03.png" descr="Screenshot 2024-08-12 at 13.24.03.png">
              <a:extLst>
                <a:ext uri="{FF2B5EF4-FFF2-40B4-BE49-F238E27FC236}">
                  <a16:creationId xmlns:a16="http://schemas.microsoft.com/office/drawing/2014/main" id="{6BF45B61-A7C7-0A73-A91E-2AEA7CCCC933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778268" cy="6056574"/>
            </a:xfrm>
            <a:prstGeom prst="rect">
              <a:avLst/>
            </a:prstGeom>
            <a:effectLst/>
          </p:spPr>
        </p:pic>
      </p:grpSp>
      <p:grpSp>
        <p:nvGrpSpPr>
          <p:cNvPr id="681" name="Screenshot 2024-08-12 at 13.24.33.png">
            <a:extLst>
              <a:ext uri="{FF2B5EF4-FFF2-40B4-BE49-F238E27FC236}">
                <a16:creationId xmlns:a16="http://schemas.microsoft.com/office/drawing/2014/main" id="{878EAC1B-8EF5-63DA-6F64-D40E775439DB}"/>
              </a:ext>
            </a:extLst>
          </p:cNvPr>
          <p:cNvGrpSpPr/>
          <p:nvPr/>
        </p:nvGrpSpPr>
        <p:grpSpPr>
          <a:xfrm>
            <a:off x="2311824" y="909294"/>
            <a:ext cx="1982626" cy="3096936"/>
            <a:chOff x="0" y="0"/>
            <a:chExt cx="3965250" cy="6193869"/>
          </a:xfrm>
        </p:grpSpPr>
        <p:pic>
          <p:nvPicPr>
            <p:cNvPr id="680" name="Screenshot 2024-08-12 at 13.24.33.png" descr="Screenshot 2024-08-12 at 13.24.33.png">
              <a:extLst>
                <a:ext uri="{FF2B5EF4-FFF2-40B4-BE49-F238E27FC236}">
                  <a16:creationId xmlns:a16="http://schemas.microsoft.com/office/drawing/2014/main" id="{19D05B88-9CFE-AFE5-FD46-C3D430C3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400" y="101600"/>
              <a:ext cx="3660451" cy="57874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9" name="Screenshot 2024-08-12 at 13.24.33.png" descr="Screenshot 2024-08-12 at 13.24.33.png">
              <a:extLst>
                <a:ext uri="{FF2B5EF4-FFF2-40B4-BE49-F238E27FC236}">
                  <a16:creationId xmlns:a16="http://schemas.microsoft.com/office/drawing/2014/main" id="{CEFCA52C-0CE7-AFA2-5420-3DA37C1B8189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3965251" cy="6193870"/>
            </a:xfrm>
            <a:prstGeom prst="rect">
              <a:avLst/>
            </a:prstGeom>
            <a:effectLst/>
          </p:spPr>
        </p:pic>
      </p:grpSp>
      <p:grpSp>
        <p:nvGrpSpPr>
          <p:cNvPr id="684" name="Screenshot 2024-08-12 at 13.26.26.png">
            <a:extLst>
              <a:ext uri="{FF2B5EF4-FFF2-40B4-BE49-F238E27FC236}">
                <a16:creationId xmlns:a16="http://schemas.microsoft.com/office/drawing/2014/main" id="{15FCB641-E0A3-AD71-B9BF-44F73833D239}"/>
              </a:ext>
            </a:extLst>
          </p:cNvPr>
          <p:cNvGrpSpPr/>
          <p:nvPr/>
        </p:nvGrpSpPr>
        <p:grpSpPr>
          <a:xfrm>
            <a:off x="5707406" y="284237"/>
            <a:ext cx="6287577" cy="5745883"/>
            <a:chOff x="0" y="0"/>
            <a:chExt cx="12575152" cy="11491765"/>
          </a:xfrm>
        </p:grpSpPr>
        <p:pic>
          <p:nvPicPr>
            <p:cNvPr id="683" name="Screenshot 2024-08-12 at 13.26.26.png" descr="Screenshot 2024-08-12 at 13.26.26.png">
              <a:extLst>
                <a:ext uri="{FF2B5EF4-FFF2-40B4-BE49-F238E27FC236}">
                  <a16:creationId xmlns:a16="http://schemas.microsoft.com/office/drawing/2014/main" id="{B0790F2E-71FD-FA8A-1181-C15E37EC8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00" y="101600"/>
              <a:ext cx="12270353" cy="110853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82" name="Screenshot 2024-08-12 at 13.26.26.png" descr="Screenshot 2024-08-12 at 13.26.26.png">
              <a:extLst>
                <a:ext uri="{FF2B5EF4-FFF2-40B4-BE49-F238E27FC236}">
                  <a16:creationId xmlns:a16="http://schemas.microsoft.com/office/drawing/2014/main" id="{502F1CCD-2390-F280-6B4A-E19555B1C573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2575153" cy="1149176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562813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BDA8-73F8-70B3-B7B2-81C53012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hebyshev Functions">
            <a:extLst>
              <a:ext uri="{FF2B5EF4-FFF2-40B4-BE49-F238E27FC236}">
                <a16:creationId xmlns:a16="http://schemas.microsoft.com/office/drawing/2014/main" id="{83FDBE44-1AEA-C98F-A248-F3B6E415F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Chebyshev Functions</a:t>
            </a:r>
          </a:p>
        </p:txBody>
      </p:sp>
      <p:pic>
        <p:nvPicPr>
          <p:cNvPr id="714" name="image3.png" descr="image3.png">
            <a:extLst>
              <a:ext uri="{FF2B5EF4-FFF2-40B4-BE49-F238E27FC236}">
                <a16:creationId xmlns:a16="http://schemas.microsoft.com/office/drawing/2014/main" id="{93246026-8396-DB68-A906-0BB8CB0F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15" name="https://asecuritysite.com/openfhe/openfhe_18cpp">
            <a:extLst>
              <a:ext uri="{FF2B5EF4-FFF2-40B4-BE49-F238E27FC236}">
                <a16:creationId xmlns:a16="http://schemas.microsoft.com/office/drawing/2014/main" id="{3BC8F584-A0E1-CF40-6D85-AAD302ED64B2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https://asecuritysite.com/openfhe/openfhe_18cpp</a:t>
            </a:r>
          </a:p>
        </p:txBody>
      </p:sp>
      <p:grpSp>
        <p:nvGrpSpPr>
          <p:cNvPr id="718" name="Screenshot 2024-08-12 at 13.49.31.png">
            <a:extLst>
              <a:ext uri="{FF2B5EF4-FFF2-40B4-BE49-F238E27FC236}">
                <a16:creationId xmlns:a16="http://schemas.microsoft.com/office/drawing/2014/main" id="{6CCCDFCB-D91B-06A2-E467-83F3749D311F}"/>
              </a:ext>
            </a:extLst>
          </p:cNvPr>
          <p:cNvGrpSpPr/>
          <p:nvPr/>
        </p:nvGrpSpPr>
        <p:grpSpPr>
          <a:xfrm>
            <a:off x="4149789" y="1059184"/>
            <a:ext cx="8023332" cy="4383499"/>
            <a:chOff x="0" y="0"/>
            <a:chExt cx="16046662" cy="8766997"/>
          </a:xfrm>
        </p:grpSpPr>
        <p:pic>
          <p:nvPicPr>
            <p:cNvPr id="717" name="Screenshot 2024-08-12 at 13.49.31.png" descr="Screenshot 2024-08-12 at 13.49.31.png">
              <a:extLst>
                <a:ext uri="{FF2B5EF4-FFF2-40B4-BE49-F238E27FC236}">
                  <a16:creationId xmlns:a16="http://schemas.microsoft.com/office/drawing/2014/main" id="{FDA95119-D36E-BC38-78D4-DB75AF97C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5741863" cy="83605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16" name="Screenshot 2024-08-12 at 13.49.31.png" descr="Screenshot 2024-08-12 at 13.49.31.png">
              <a:extLst>
                <a:ext uri="{FF2B5EF4-FFF2-40B4-BE49-F238E27FC236}">
                  <a16:creationId xmlns:a16="http://schemas.microsoft.com/office/drawing/2014/main" id="{199B8255-17E6-19DE-6357-A4A3DBAE6FDC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6046663" cy="8766998"/>
            </a:xfrm>
            <a:prstGeom prst="rect">
              <a:avLst/>
            </a:prstGeom>
            <a:effectLst/>
          </p:spPr>
        </p:pic>
      </p:grpSp>
      <p:sp>
        <p:nvSpPr>
          <p:cNvPr id="719" name="With approximation theory, it is possible to determine an approximate polynomial p(x)…">
            <a:extLst>
              <a:ext uri="{FF2B5EF4-FFF2-40B4-BE49-F238E27FC236}">
                <a16:creationId xmlns:a16="http://schemas.microsoft.com/office/drawing/2014/main" id="{C0088EAD-7D25-862E-C144-95A04C627B25}"/>
              </a:ext>
            </a:extLst>
          </p:cNvPr>
          <p:cNvSpPr txBox="1"/>
          <p:nvPr/>
        </p:nvSpPr>
        <p:spPr>
          <a:xfrm>
            <a:off x="447811" y="844308"/>
            <a:ext cx="3063453" cy="19007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2286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>
                <a:latin typeface="Arial"/>
                <a:cs typeface="Arial"/>
                <a:sym typeface="Arial"/>
              </a:rPr>
              <a:t>With approximation theory, it is possible to determine an approximate polynomial p(x)</a:t>
            </a:r>
          </a:p>
          <a:p>
            <a:pPr defTabSz="2286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>
                <a:latin typeface="Arial"/>
                <a:cs typeface="Arial"/>
                <a:sym typeface="Arial"/>
              </a:rPr>
              <a:t>that is approximate to a function f(x).</a:t>
            </a:r>
          </a:p>
        </p:txBody>
      </p:sp>
      <p:pic>
        <p:nvPicPr>
          <p:cNvPr id="720" name="pasted-movie.png" descr="pasted-movie.png">
            <a:extLst>
              <a:ext uri="{FF2B5EF4-FFF2-40B4-BE49-F238E27FC236}">
                <a16:creationId xmlns:a16="http://schemas.microsoft.com/office/drawing/2014/main" id="{47B4EA13-BC70-8FF0-B2D0-A0F6C2759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97" y="3014838"/>
            <a:ext cx="3660768" cy="205626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56928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798B2-4496-9E2F-D605-5522B787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058852CC-BF44-72C2-039D-688EC6882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Polynomials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09E08-F67D-94BF-F938-6A071BC36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123" y="181188"/>
            <a:ext cx="4610100" cy="520700"/>
          </a:xfrm>
          <a:prstGeom prst="rect">
            <a:avLst/>
          </a:prstGeom>
        </p:spPr>
      </p:pic>
      <p:pic>
        <p:nvPicPr>
          <p:cNvPr id="14" name="Picture 13" descr="A math problem with black text&#10;&#10;Description automatically generated">
            <a:extLst>
              <a:ext uri="{FF2B5EF4-FFF2-40B4-BE49-F238E27FC236}">
                <a16:creationId xmlns:a16="http://schemas.microsoft.com/office/drawing/2014/main" id="{2A2FBD72-7E41-A7A6-7096-0E6507299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31" y="924629"/>
            <a:ext cx="7772400" cy="2767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16CF2-EF58-DEEC-2338-8479712B5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31" y="3937434"/>
            <a:ext cx="7772400" cy="465103"/>
          </a:xfrm>
          <a:prstGeom prst="rect">
            <a:avLst/>
          </a:prstGeom>
        </p:spPr>
      </p:pic>
      <p:pic>
        <p:nvPicPr>
          <p:cNvPr id="18" name="Picture 17" descr="A math problem with numbers&#10;&#10;Description automatically generated">
            <a:extLst>
              <a:ext uri="{FF2B5EF4-FFF2-40B4-BE49-F238E27FC236}">
                <a16:creationId xmlns:a16="http://schemas.microsoft.com/office/drawing/2014/main" id="{A6F26C1A-2C6D-CA18-8836-B1260C166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648205"/>
            <a:ext cx="7772400" cy="1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742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88A86-EB9A-AB22-E990-F7A0AD8B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olynomial Evaluation">
            <a:extLst>
              <a:ext uri="{FF2B5EF4-FFF2-40B4-BE49-F238E27FC236}">
                <a16:creationId xmlns:a16="http://schemas.microsoft.com/office/drawing/2014/main" id="{A6514F4C-103D-3380-4E78-136B6C3B2A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Polynomial Evaluation</a:t>
            </a:r>
          </a:p>
        </p:txBody>
      </p:sp>
      <p:pic>
        <p:nvPicPr>
          <p:cNvPr id="766" name="image3.png" descr="image3.png">
            <a:extLst>
              <a:ext uri="{FF2B5EF4-FFF2-40B4-BE49-F238E27FC236}">
                <a16:creationId xmlns:a16="http://schemas.microsoft.com/office/drawing/2014/main" id="{98964A16-A488-9CEC-45A3-A5E23555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67" name="https://asecuritysite.com/openfhe/openfhe_20cpp">
            <a:extLst>
              <a:ext uri="{FF2B5EF4-FFF2-40B4-BE49-F238E27FC236}">
                <a16:creationId xmlns:a16="http://schemas.microsoft.com/office/drawing/2014/main" id="{22421643-EA17-CAC4-804A-2CAEA02CEA21}"/>
              </a:ext>
            </a:extLst>
          </p:cNvPr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https://asecuritysite.com/openfhe/openfhe_20cpp</a:t>
            </a:r>
          </a:p>
        </p:txBody>
      </p:sp>
      <p:pic>
        <p:nvPicPr>
          <p:cNvPr id="768" name="Screenshot 2024-08-12 at 13.59.49.png" descr="Screenshot 2024-08-12 at 13.59.49.png">
            <a:extLst>
              <a:ext uri="{FF2B5EF4-FFF2-40B4-BE49-F238E27FC236}">
                <a16:creationId xmlns:a16="http://schemas.microsoft.com/office/drawing/2014/main" id="{D13404FC-EAF6-71D9-FE3E-93FE92EF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02" y="722791"/>
            <a:ext cx="10542867" cy="135861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771" name="Screenshot 2024-08-12 at 14.03.36.png">
            <a:extLst>
              <a:ext uri="{FF2B5EF4-FFF2-40B4-BE49-F238E27FC236}">
                <a16:creationId xmlns:a16="http://schemas.microsoft.com/office/drawing/2014/main" id="{C7E269B4-CED1-6C46-EAE6-62B25E29AD1B}"/>
              </a:ext>
            </a:extLst>
          </p:cNvPr>
          <p:cNvGrpSpPr/>
          <p:nvPr/>
        </p:nvGrpSpPr>
        <p:grpSpPr>
          <a:xfrm>
            <a:off x="7783736" y="2596331"/>
            <a:ext cx="4247012" cy="4177798"/>
            <a:chOff x="0" y="0"/>
            <a:chExt cx="8494022" cy="8355593"/>
          </a:xfrm>
        </p:grpSpPr>
        <p:pic>
          <p:nvPicPr>
            <p:cNvPr id="770" name="Screenshot 2024-08-12 at 14.03.36.png" descr="Screenshot 2024-08-12 at 14.03.36.png">
              <a:extLst>
                <a:ext uri="{FF2B5EF4-FFF2-40B4-BE49-F238E27FC236}">
                  <a16:creationId xmlns:a16="http://schemas.microsoft.com/office/drawing/2014/main" id="{3FC98E28-239C-E0C5-432C-0795818A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8189223" cy="794919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69" name="Screenshot 2024-08-12 at 14.03.36.png" descr="Screenshot 2024-08-12 at 14.03.36.png">
              <a:extLst>
                <a:ext uri="{FF2B5EF4-FFF2-40B4-BE49-F238E27FC236}">
                  <a16:creationId xmlns:a16="http://schemas.microsoft.com/office/drawing/2014/main" id="{184ED2A0-F03E-8F99-CE41-B1A41C83415B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494023" cy="835559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6318806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11CC7-ECE3-7DC9-C91C-2D632B4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5EB8-C475-887E-EEE8-8EF8B05D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4. Data Sharing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97DE4-8783-F74C-94D6-8D277D153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22B4F-2204-744B-8F67-A0AE09333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B0D9-5C43-4122-F508-B5CA6622C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255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0528-7CE5-A551-CB62-F155EA892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03ACA60F-3C5B-136E-D7EC-06866C3A23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Homomorphic Sharing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554F78C8-C2B7-8231-8BD5-664171EB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medical system&#10;&#10;Description automatically generated with medium confidence">
            <a:extLst>
              <a:ext uri="{FF2B5EF4-FFF2-40B4-BE49-F238E27FC236}">
                <a16:creationId xmlns:a16="http://schemas.microsoft.com/office/drawing/2014/main" id="{9F0FDA85-7372-8018-290C-3A358365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91" y="1119994"/>
            <a:ext cx="7772400" cy="48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6634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4ACB-0260-9478-C05D-42B3C3FAC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91186B23-3FFD-2FEF-F8AA-6F607E87D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Multiparty Sharing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68F4B8A2-3AFE-8B81-CC43-7A020398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415371AC-EF19-2065-BFE5-F2366101D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2" y="1217688"/>
            <a:ext cx="7772400" cy="42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544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77583-9F5E-8DE1-074E-026C716D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6049AA91-DF1B-8BA3-C0C2-1704E4099C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SmartCrypt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66B172BF-2182-A794-7CF7-C6300176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B10A3AC8-83F1-9018-6A90-35A949F34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2" y="1395158"/>
            <a:ext cx="7772400" cy="36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372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B65A3-34C6-0A5C-BDB5-30CAD140B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990A0921-A8D4-303F-3A29-A786F50B8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Symmetric Key for HE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7175162B-6221-84AF-2673-E1E97A13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00AE22B8-753C-3A74-E573-6F7611382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" y="1289696"/>
            <a:ext cx="7772400" cy="36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0740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Proxy Re-encryption (PRE)</a:t>
            </a:r>
          </a:p>
        </p:txBody>
      </p:sp>
      <p:pic>
        <p:nvPicPr>
          <p:cNvPr id="73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32" name="https://asecuritysite.com/openfhe/openfhe_21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</a:t>
            </a:r>
            <a:r>
              <a:rPr sz="2300" dirty="0" err="1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asecuritysite.com</a:t>
            </a: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/</a:t>
            </a:r>
            <a:r>
              <a:rPr sz="2300" dirty="0" err="1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openfhe</a:t>
            </a: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/openfhe_21cpp</a:t>
            </a:r>
          </a:p>
        </p:txBody>
      </p:sp>
      <p:grpSp>
        <p:nvGrpSpPr>
          <p:cNvPr id="735" name="pasted-movie.png"/>
          <p:cNvGrpSpPr/>
          <p:nvPr/>
        </p:nvGrpSpPr>
        <p:grpSpPr>
          <a:xfrm>
            <a:off x="4736914" y="1046320"/>
            <a:ext cx="7303805" cy="4147260"/>
            <a:chOff x="0" y="0"/>
            <a:chExt cx="14607609" cy="8294517"/>
          </a:xfrm>
        </p:grpSpPr>
        <p:pic>
          <p:nvPicPr>
            <p:cNvPr id="734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4302810" cy="78881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3" name="pasted-movie.png" descr="pasted-movie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607610" cy="8294518"/>
            </a:xfrm>
            <a:prstGeom prst="rect">
              <a:avLst/>
            </a:prstGeom>
            <a:effectLst/>
          </p:spPr>
        </p:pic>
      </p:grpSp>
      <p:grpSp>
        <p:nvGrpSpPr>
          <p:cNvPr id="738" name="Screenshot 2024-08-12 at 13.55.39.png"/>
          <p:cNvGrpSpPr/>
          <p:nvPr/>
        </p:nvGrpSpPr>
        <p:grpSpPr>
          <a:xfrm>
            <a:off x="21214" y="995520"/>
            <a:ext cx="4546902" cy="3949208"/>
            <a:chOff x="0" y="0"/>
            <a:chExt cx="9093802" cy="7898414"/>
          </a:xfrm>
        </p:grpSpPr>
        <p:pic>
          <p:nvPicPr>
            <p:cNvPr id="737" name="Screenshot 2024-08-12 at 13.55.39.png" descr="Screenshot 2024-08-12 at 13.55.39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101600"/>
              <a:ext cx="8789003" cy="74920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6" name="Screenshot 2024-08-12 at 13.55.39.png" descr="Screenshot 2024-08-12 at 13.55.39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9093803" cy="789841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22335566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12AF-F901-5C35-67A3-E64690C1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C4FE-361D-91CD-A26D-570C26ACB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5. Cloud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96CAC-46FF-02B0-6B3B-424DB0F76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E2AF1-8B4E-3E60-5196-73049B5EB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45E07-3418-664C-D1E7-C377E247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76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E7AF3-A087-95CC-D6EA-D743753B6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51C68016-5CAB-261C-7AA2-8DFD95EB6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Symmetric/Asymmetric in Cloud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8B2E0AD4-B8FA-A7CC-3457-6E4C956E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66708C2A-82D5-CCC0-AD09-9F4BEF028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37" y="734549"/>
            <a:ext cx="5959835" cy="3019473"/>
          </a:xfrm>
          <a:prstGeom prst="rect">
            <a:avLst/>
          </a:prstGeom>
        </p:spPr>
      </p:pic>
      <p:pic>
        <p:nvPicPr>
          <p:cNvPr id="5" name="Picture 4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8325863E-74B4-B83C-7EAA-5BD2AE4B2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31" y="3861531"/>
            <a:ext cx="6121465" cy="30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0860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ED5F0-F678-BBB6-B676-EDEE32A43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60A526DF-19A7-056A-D6B6-F2B15AA49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Searchable Encryption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3836C8B3-B12B-0E44-F963-7E45B1AF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ud with icons and symbols&#10;&#10;Description automatically generated with medium confidence">
            <a:extLst>
              <a:ext uri="{FF2B5EF4-FFF2-40B4-BE49-F238E27FC236}">
                <a16:creationId xmlns:a16="http://schemas.microsoft.com/office/drawing/2014/main" id="{0773894D-67D5-676F-826B-2EF30C378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6" y="976457"/>
            <a:ext cx="7096893" cy="2225219"/>
          </a:xfrm>
          <a:prstGeom prst="rect">
            <a:avLst/>
          </a:prstGeom>
        </p:spPr>
      </p:pic>
      <p:pic>
        <p:nvPicPr>
          <p:cNvPr id="6" name="Picture 5" descr="A diagram of a search engine&#10;&#10;Description automatically generated">
            <a:extLst>
              <a:ext uri="{FF2B5EF4-FFF2-40B4-BE49-F238E27FC236}">
                <a16:creationId xmlns:a16="http://schemas.microsoft.com/office/drawing/2014/main" id="{E9D53AA2-ADBF-9A69-5A87-FCADD8392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83" y="592483"/>
            <a:ext cx="4721343" cy="56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876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B578F-BD3D-D551-5284-F67C904FC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9627C896-6088-BA87-0C47-1AB6C22CA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Inv Mod p</a:t>
            </a:r>
            <a:endParaRPr dirty="0"/>
          </a:p>
        </p:txBody>
      </p:sp>
      <p:pic>
        <p:nvPicPr>
          <p:cNvPr id="3" name="Picture 2" descr="A math problem with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9AD3FED5-97D3-16EF-9540-9655BC70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02" y="162844"/>
            <a:ext cx="6846059" cy="5681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28884-09E7-CA0E-49F8-64646EDF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12" y="5928590"/>
            <a:ext cx="7772400" cy="7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132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9813-FF57-4714-1D55-A698D04D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C6D681E6-CFE2-C1AD-316B-B2EAEC25D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Location Tracking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C0AC5ACD-76DF-D2ED-3751-DD2D4520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AD6742-2E62-7EB7-D230-FBC26BCEB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0" y="890276"/>
            <a:ext cx="4393945" cy="2538724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451FFB9-30AA-EAF1-0AA8-02EDDCDAB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15" y="1007365"/>
            <a:ext cx="6776106" cy="1778064"/>
          </a:xfrm>
          <a:prstGeom prst="rect">
            <a:avLst/>
          </a:prstGeom>
        </p:spPr>
      </p:pic>
      <p:pic>
        <p:nvPicPr>
          <p:cNvPr id="9" name="Picture 8" descr="A diagram of a person&#10;&#10;Description automatically generated">
            <a:extLst>
              <a:ext uri="{FF2B5EF4-FFF2-40B4-BE49-F238E27FC236}">
                <a16:creationId xmlns:a16="http://schemas.microsoft.com/office/drawing/2014/main" id="{4F2B40C3-20DF-CCAD-6D4C-13575FD37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33" y="3604769"/>
            <a:ext cx="6776107" cy="29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0519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2BDB-0184-1112-9A49-C8667FDFC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BF7F83CB-4335-27E5-90C5-50094D4D3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Privacy-aware biometrics/ID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EBD5863E-D69A-C3F1-CC79-D1BBFCF8B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FB325E61-4B0E-9611-7144-C215EE83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67" y="1139716"/>
            <a:ext cx="7772400" cy="4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0566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05821-1F35-6324-3141-D94758FDF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74E973AF-FEF1-809F-C498-B2194F112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Apple Privacy Aware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46A5B39F-C899-8622-1720-5AD9C842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E310E629-255F-FD4D-2B61-3A8FC346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366"/>
            <a:ext cx="5549462" cy="2902481"/>
          </a:xfrm>
          <a:prstGeom prst="rect">
            <a:avLst/>
          </a:prstGeom>
        </p:spPr>
      </p:pic>
      <p:pic>
        <p:nvPicPr>
          <p:cNvPr id="6" name="Picture 5" descr="A diagram of a blockchain&#10;&#10;Description automatically generated">
            <a:extLst>
              <a:ext uri="{FF2B5EF4-FFF2-40B4-BE49-F238E27FC236}">
                <a16:creationId xmlns:a16="http://schemas.microsoft.com/office/drawing/2014/main" id="{525D9E93-D41C-C843-A5AA-CD7FCF988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48" y="3512506"/>
            <a:ext cx="5985641" cy="31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3144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6F6-57FD-E801-3A77-4F034B14F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8853-F036-D542-1A9A-6B96488D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6. MPC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033AC-BCE3-FA71-60DD-DCD19E315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9E792-F14D-54F1-BA5F-46E7590EB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8272F-3D52-4489-02C2-B09801CCA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433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hreshold Encryption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Threshold Encryption</a:t>
            </a:r>
          </a:p>
        </p:txBody>
      </p:sp>
      <p:pic>
        <p:nvPicPr>
          <p:cNvPr id="695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96" name="https://asecuritysite.com/openfhe/openfhe_16cpp"/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https://asecuritysite.com/openfhe/openfhe_16cpp</a:t>
            </a:r>
          </a:p>
        </p:txBody>
      </p:sp>
      <p:sp>
        <p:nvSpPr>
          <p:cNvPr id="697" name="https://asecuritysite.com/openfhe/openfhe_17cpp"/>
          <p:cNvSpPr txBox="1"/>
          <p:nvPr/>
        </p:nvSpPr>
        <p:spPr>
          <a:xfrm>
            <a:off x="1425091" y="6376518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https://asecuritysite.com/openfhe/openfhe_17cpp</a:t>
            </a:r>
          </a:p>
        </p:txBody>
      </p:sp>
      <p:grpSp>
        <p:nvGrpSpPr>
          <p:cNvPr id="700" name="pasted-movie.png"/>
          <p:cNvGrpSpPr/>
          <p:nvPr/>
        </p:nvGrpSpPr>
        <p:grpSpPr>
          <a:xfrm>
            <a:off x="6226065" y="30943"/>
            <a:ext cx="6074863" cy="5558981"/>
            <a:chOff x="0" y="0"/>
            <a:chExt cx="12149725" cy="11117961"/>
          </a:xfrm>
        </p:grpSpPr>
        <p:pic>
          <p:nvPicPr>
            <p:cNvPr id="699" name="pasted-movie.png" descr="pasted-movi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1844926" cy="107115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8" name="pasted-movie.png" descr="pasted-movie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49726" cy="11117962"/>
            </a:xfrm>
            <a:prstGeom prst="rect">
              <a:avLst/>
            </a:prstGeom>
            <a:effectLst/>
          </p:spPr>
        </p:pic>
      </p:grpSp>
      <p:grpSp>
        <p:nvGrpSpPr>
          <p:cNvPr id="703" name="Screenshot 2024-08-12 at 13.35.18.png"/>
          <p:cNvGrpSpPr/>
          <p:nvPr/>
        </p:nvGrpSpPr>
        <p:grpSpPr>
          <a:xfrm>
            <a:off x="63493" y="1035326"/>
            <a:ext cx="5772151" cy="3422651"/>
            <a:chOff x="0" y="0"/>
            <a:chExt cx="11544300" cy="6845300"/>
          </a:xfrm>
        </p:grpSpPr>
        <p:pic>
          <p:nvPicPr>
            <p:cNvPr id="702" name="Screenshot 2024-08-12 at 13.35.18.png" descr="Screenshot 2024-08-12 at 13.35.18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400" y="101600"/>
              <a:ext cx="11239500" cy="6438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1" name="Screenshot 2024-08-12 at 13.35.18.png" descr="Screenshot 2024-08-12 at 13.35.18.png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1544300" cy="68453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523132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7. ML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6376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82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1086D72A-3B15-6164-74EE-169DC6BAE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89" y="234221"/>
            <a:ext cx="5016161" cy="2967455"/>
          </a:xfrm>
          <a:prstGeom prst="rect">
            <a:avLst/>
          </a:prstGeom>
        </p:spPr>
      </p:pic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9C78E8F1-4DA8-E7E1-8980-59097A9DD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83" y="3457039"/>
            <a:ext cx="7772400" cy="3400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27890-AF25-E1D1-1D50-D923D14419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62" y="3097436"/>
            <a:ext cx="4721113" cy="4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3340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99A27-579B-A1A7-6C9C-0B0F4DDDE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2CDD5257-4E91-A0E3-B4DF-204881B5C0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Private Prediction as a Service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74EF6A30-C60C-4FAB-0437-0F7967BA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013FDB31-7E73-BDC2-3DF5-D269EEC2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8" y="1161329"/>
            <a:ext cx="10217054" cy="356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CB8041-501F-AC7E-2125-89A498D9A61B}"/>
              </a:ext>
            </a:extLst>
          </p:cNvPr>
          <p:cNvSpPr txBox="1"/>
          <p:nvPr/>
        </p:nvSpPr>
        <p:spPr>
          <a:xfrm>
            <a:off x="1501219" y="4862668"/>
            <a:ext cx="6150990" cy="12003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[87]	M. </a:t>
            </a:r>
            <a:r>
              <a:rPr lang="en-US" dirty="0" err="1"/>
              <a:t>Iezzi</a:t>
            </a:r>
            <a:r>
              <a:rPr lang="en-US" dirty="0"/>
              <a:t>, “Practical privacy-preserving data science with homomorphic encryption: an overview,” in 2020 IEEE International Conference on Big Data (Big Data). IEEE, 2020, pp. 3979–3988.</a:t>
            </a:r>
          </a:p>
        </p:txBody>
      </p:sp>
    </p:spTree>
    <p:extLst>
      <p:ext uri="{BB962C8B-B14F-4D97-AF65-F5344CB8AC3E}">
        <p14:creationId xmlns:p14="http://schemas.microsoft.com/office/powerpoint/2010/main" val="386890918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Logistic Function</a:t>
            </a:r>
          </a:p>
        </p:txBody>
      </p:sp>
      <p:pic>
        <p:nvPicPr>
          <p:cNvPr id="748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49" name="https://asecuritysite.com/openfhe/openfhe_19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https://asecuritysite.com/openfhe/openfhe_19cpp</a:t>
            </a:r>
          </a:p>
        </p:txBody>
      </p:sp>
      <p:pic>
        <p:nvPicPr>
          <p:cNvPr id="750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05" y="2936940"/>
            <a:ext cx="3098755" cy="2534461"/>
          </a:xfrm>
          <a:prstGeom prst="rect">
            <a:avLst/>
          </a:prstGeom>
          <a:ln w="3175">
            <a:miter lim="400000"/>
          </a:ln>
        </p:spPr>
      </p:pic>
      <p:pic>
        <p:nvPicPr>
          <p:cNvPr id="751" name="Screenshot 2024-08-12 at 14.38.07.png" descr="Screenshot 2024-08-12 at 14.38.0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099" y="3361489"/>
            <a:ext cx="2468792" cy="816294"/>
          </a:xfrm>
          <a:prstGeom prst="rect">
            <a:avLst/>
          </a:prstGeom>
          <a:ln w="3175">
            <a:miter lim="400000"/>
          </a:ln>
        </p:spPr>
      </p:pic>
      <p:pic>
        <p:nvPicPr>
          <p:cNvPr id="752" name="Screenshot 2024-08-12 at 14.38.35.png" descr="Screenshot 2024-08-12 at 14.38.3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71" y="811990"/>
            <a:ext cx="10434469" cy="1456889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755" name="Screenshot 2024-08-12 at 14.40.06.png"/>
          <p:cNvGrpSpPr/>
          <p:nvPr/>
        </p:nvGrpSpPr>
        <p:grpSpPr>
          <a:xfrm>
            <a:off x="7968298" y="1977423"/>
            <a:ext cx="4036068" cy="4863602"/>
            <a:chOff x="0" y="0"/>
            <a:chExt cx="8072135" cy="9727201"/>
          </a:xfrm>
        </p:grpSpPr>
        <p:pic>
          <p:nvPicPr>
            <p:cNvPr id="754" name="Screenshot 2024-08-12 at 14.40.06.png" descr="Screenshot 2024-08-12 at 14.40.06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400" y="101600"/>
              <a:ext cx="7767336" cy="9320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53" name="Screenshot 2024-08-12 at 14.40.06.png" descr="Screenshot 2024-08-12 at 14.40.06.png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8072136" cy="972720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8032050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C633F-4D5F-D1AC-E047-E58361763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1277DA0F-F2AE-7617-F1FA-E7EE8F7E8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D6AEA4E4-FD87-3BB0-E51E-2136701C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83" name="https://asecuritysite.com/openfhe/openfhe_14cpp">
            <a:extLst>
              <a:ext uri="{FF2B5EF4-FFF2-40B4-BE49-F238E27FC236}">
                <a16:creationId xmlns:a16="http://schemas.microsoft.com/office/drawing/2014/main" id="{0B72B5A0-DE3C-77EF-C5AA-1FA486603F83}"/>
              </a:ext>
            </a:extLst>
          </p:cNvPr>
          <p:cNvSpPr txBox="1"/>
          <p:nvPr/>
        </p:nvSpPr>
        <p:spPr>
          <a:xfrm>
            <a:off x="1425091" y="636513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https://asecuritysite.com/openfhe/openfhe_14cpp</a:t>
            </a:r>
          </a:p>
        </p:txBody>
      </p:sp>
      <p:pic>
        <p:nvPicPr>
          <p:cNvPr id="784" name="Screenshot 2024-08-12 at 14.32.18.png" descr="Screenshot 2024-08-12 at 14.32.18.png">
            <a:extLst>
              <a:ext uri="{FF2B5EF4-FFF2-40B4-BE49-F238E27FC236}">
                <a16:creationId xmlns:a16="http://schemas.microsoft.com/office/drawing/2014/main" id="{061871E3-B9D0-84D5-5C8F-0BE15CEA8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78" y="555186"/>
            <a:ext cx="11120738" cy="2174627"/>
          </a:xfrm>
          <a:prstGeom prst="rect">
            <a:avLst/>
          </a:prstGeom>
          <a:ln w="3175">
            <a:miter lim="400000"/>
          </a:ln>
        </p:spPr>
      </p:pic>
      <p:sp>
        <p:nvSpPr>
          <p:cNvPr id="785" name="https://asecuritysite.com/openfhe/openfhe_13cpp">
            <a:extLst>
              <a:ext uri="{FF2B5EF4-FFF2-40B4-BE49-F238E27FC236}">
                <a16:creationId xmlns:a16="http://schemas.microsoft.com/office/drawing/2014/main" id="{06483AE2-810A-B510-5FB4-A4F81F269C5F}"/>
              </a:ext>
            </a:extLst>
          </p:cNvPr>
          <p:cNvSpPr txBox="1"/>
          <p:nvPr/>
        </p:nvSpPr>
        <p:spPr>
          <a:xfrm>
            <a:off x="1425091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https://asecuritysite.com/openfhe/openfhe_13cpp</a:t>
            </a:r>
          </a:p>
        </p:txBody>
      </p:sp>
      <p:grpSp>
        <p:nvGrpSpPr>
          <p:cNvPr id="788" name="Screenshot 2024-08-12 at 14.41.41.png">
            <a:extLst>
              <a:ext uri="{FF2B5EF4-FFF2-40B4-BE49-F238E27FC236}">
                <a16:creationId xmlns:a16="http://schemas.microsoft.com/office/drawing/2014/main" id="{45BC851E-4323-E882-BC64-691455ED2655}"/>
              </a:ext>
            </a:extLst>
          </p:cNvPr>
          <p:cNvGrpSpPr/>
          <p:nvPr/>
        </p:nvGrpSpPr>
        <p:grpSpPr>
          <a:xfrm>
            <a:off x="7111885" y="2464602"/>
            <a:ext cx="5015322" cy="3641742"/>
            <a:chOff x="0" y="0"/>
            <a:chExt cx="10030642" cy="7283483"/>
          </a:xfrm>
        </p:grpSpPr>
        <p:pic>
          <p:nvPicPr>
            <p:cNvPr id="787" name="Screenshot 2024-08-12 at 14.41.41.png" descr="Screenshot 2024-08-12 at 14.41.41.png">
              <a:extLst>
                <a:ext uri="{FF2B5EF4-FFF2-40B4-BE49-F238E27FC236}">
                  <a16:creationId xmlns:a16="http://schemas.microsoft.com/office/drawing/2014/main" id="{DFEDBD07-C6E9-5621-10D9-A96F5BD3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101600"/>
              <a:ext cx="9725843" cy="68770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86" name="Screenshot 2024-08-12 at 14.41.41.png" descr="Screenshot 2024-08-12 at 14.41.41.png">
              <a:extLst>
                <a:ext uri="{FF2B5EF4-FFF2-40B4-BE49-F238E27FC236}">
                  <a16:creationId xmlns:a16="http://schemas.microsoft.com/office/drawing/2014/main" id="{798E1A99-40F3-C886-C600-79B6E99B20C3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0030643" cy="728348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7982901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8AAC-86E3-BAF6-C4C9-3478A0124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20BC5C50-9777-36AA-46FC-8799C250E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RLWE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4109F-AFCD-BCEB-8F44-94267386A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74" y="181085"/>
            <a:ext cx="7772400" cy="1980805"/>
          </a:xfrm>
          <a:prstGeom prst="rect">
            <a:avLst/>
          </a:prstGeom>
        </p:spPr>
      </p:pic>
      <p:pic>
        <p:nvPicPr>
          <p:cNvPr id="7" name="Picture 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F312E894-4379-B70B-62CA-4E9B5D073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74" y="2330236"/>
            <a:ext cx="7734300" cy="2768600"/>
          </a:xfrm>
          <a:prstGeom prst="rect">
            <a:avLst/>
          </a:prstGeom>
        </p:spPr>
      </p:pic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C50CE69-1EDD-F8E3-61EA-39AD06F04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17" y="4952344"/>
            <a:ext cx="7772400" cy="16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4068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9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92" name="https://asecuritysite.com/openfhe/openfhe_27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grpSp>
        <p:nvGrpSpPr>
          <p:cNvPr id="795" name="pasted-movie.png"/>
          <p:cNvGrpSpPr/>
          <p:nvPr/>
        </p:nvGrpSpPr>
        <p:grpSpPr>
          <a:xfrm>
            <a:off x="-192495" y="858792"/>
            <a:ext cx="6024212" cy="4511267"/>
            <a:chOff x="0" y="0"/>
            <a:chExt cx="12048422" cy="9022532"/>
          </a:xfrm>
        </p:grpSpPr>
        <p:pic>
          <p:nvPicPr>
            <p:cNvPr id="794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1743623" cy="86161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93" name="pasted-movie.png" descr="pasted-movie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048423" cy="9022533"/>
            </a:xfrm>
            <a:prstGeom prst="rect">
              <a:avLst/>
            </a:prstGeom>
            <a:effectLst/>
          </p:spPr>
        </p:pic>
      </p:grpSp>
      <p:pic>
        <p:nvPicPr>
          <p:cNvPr id="796" name="Screenshot 2024-08-12 at 14.12.14.png" descr="Screenshot 2024-08-12 at 14.12.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706" y="707021"/>
            <a:ext cx="6153979" cy="394296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881763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9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80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9234" y="837537"/>
            <a:ext cx="4392424" cy="4551234"/>
          </a:xfrm>
          <a:prstGeom prst="rect">
            <a:avLst/>
          </a:prstGeom>
          <a:ln w="3175">
            <a:miter lim="400000"/>
          </a:ln>
        </p:spPr>
      </p:pic>
      <p:pic>
        <p:nvPicPr>
          <p:cNvPr id="801" name="Screenshot 2024-08-12 at 14.13.31.png" descr="Screenshot 2024-08-12 at 14.13.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31" y="1550892"/>
            <a:ext cx="7357431" cy="227698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804" name="Screenshot 2024-08-12 at 14.15.05.png"/>
          <p:cNvGrpSpPr/>
          <p:nvPr/>
        </p:nvGrpSpPr>
        <p:grpSpPr>
          <a:xfrm>
            <a:off x="4327330" y="526609"/>
            <a:ext cx="7161833" cy="5570423"/>
            <a:chOff x="0" y="0"/>
            <a:chExt cx="14323663" cy="11140844"/>
          </a:xfrm>
        </p:grpSpPr>
        <p:pic>
          <p:nvPicPr>
            <p:cNvPr id="803" name="Screenshot 2024-08-12 at 14.15.05.png" descr="Screenshot 2024-08-12 at 14.15.05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4018864" cy="107344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02" name="Screenshot 2024-08-12 at 14.15.05.png" descr="Screenshot 2024-08-12 at 14.15.05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4323664" cy="11140845"/>
            </a:xfrm>
            <a:prstGeom prst="rect">
              <a:avLst/>
            </a:prstGeom>
            <a:effectLst/>
          </p:spPr>
        </p:pic>
      </p:grpSp>
      <p:sp>
        <p:nvSpPr>
          <p:cNvPr id="805" name="https://asecuritysite.com/openfhe/openfhe_27cpp"/>
          <p:cNvSpPr txBox="1"/>
          <p:nvPr/>
        </p:nvSpPr>
        <p:spPr>
          <a:xfrm>
            <a:off x="147091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7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sp>
        <p:nvSpPr>
          <p:cNvPr id="806" name="https://asecuritysite.com/openfhe/openfhe_26cpp"/>
          <p:cNvSpPr txBox="1"/>
          <p:nvPr/>
        </p:nvSpPr>
        <p:spPr>
          <a:xfrm>
            <a:off x="1470913" y="643250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8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https://asecuritysite.com/openfhe/openfhe_26cpp</a:t>
            </a:r>
          </a:p>
        </p:txBody>
      </p:sp>
    </p:spTree>
    <p:extLst>
      <p:ext uri="{BB962C8B-B14F-4D97-AF65-F5344CB8AC3E}">
        <p14:creationId xmlns:p14="http://schemas.microsoft.com/office/powerpoint/2010/main" val="355576087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80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810" name="https://asecuritysite.com/openfhe/openfhe_27cpp"/>
          <p:cNvSpPr txBox="1"/>
          <p:nvPr/>
        </p:nvSpPr>
        <p:spPr>
          <a:xfrm>
            <a:off x="147091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pic>
        <p:nvPicPr>
          <p:cNvPr id="81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9234" y="837537"/>
            <a:ext cx="4392424" cy="4551234"/>
          </a:xfrm>
          <a:prstGeom prst="rect">
            <a:avLst/>
          </a:prstGeom>
          <a:ln w="3175">
            <a:miter lim="400000"/>
          </a:ln>
        </p:spPr>
      </p:pic>
      <p:pic>
        <p:nvPicPr>
          <p:cNvPr id="812" name="Screenshot 2024-08-12 at 14.13.31.png" descr="Screenshot 2024-08-12 at 14.13.3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531" y="1550892"/>
            <a:ext cx="7357431" cy="227698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815" name="Screenshot 2024-08-12 at 14.27.49.png"/>
          <p:cNvGrpSpPr/>
          <p:nvPr/>
        </p:nvGrpSpPr>
        <p:grpSpPr>
          <a:xfrm>
            <a:off x="4158374" y="516594"/>
            <a:ext cx="7216796" cy="4345584"/>
            <a:chOff x="0" y="0"/>
            <a:chExt cx="14433590" cy="8691165"/>
          </a:xfrm>
        </p:grpSpPr>
        <p:pic>
          <p:nvPicPr>
            <p:cNvPr id="814" name="Screenshot 2024-08-12 at 14.27.49.png" descr="Screenshot 2024-08-12 at 14.27.49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101600"/>
              <a:ext cx="14128791" cy="82847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13" name="Screenshot 2024-08-12 at 14.27.49.png" descr="Screenshot 2024-08-12 at 14.27.49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4433591" cy="8691166"/>
            </a:xfrm>
            <a:prstGeom prst="rect">
              <a:avLst/>
            </a:prstGeom>
            <a:effectLst/>
          </p:spPr>
        </p:pic>
      </p:grpSp>
      <p:sp>
        <p:nvSpPr>
          <p:cNvPr id="816" name="https://asecuritysite.com/openfhe/openfhe_26cpp"/>
          <p:cNvSpPr txBox="1"/>
          <p:nvPr/>
        </p:nvSpPr>
        <p:spPr>
          <a:xfrm>
            <a:off x="1470913" y="643250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8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https://asecuritysite.com/openfhe/openfhe_26cpp</a:t>
            </a:r>
          </a:p>
        </p:txBody>
      </p:sp>
    </p:spTree>
    <p:extLst>
      <p:ext uri="{BB962C8B-B14F-4D97-AF65-F5344CB8AC3E}">
        <p14:creationId xmlns:p14="http://schemas.microsoft.com/office/powerpoint/2010/main" val="60504740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81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820" name="https://asecuritysite.com/openfhe/openfhe_28cpp"/>
          <p:cNvSpPr txBox="1"/>
          <p:nvPr/>
        </p:nvSpPr>
        <p:spPr>
          <a:xfrm>
            <a:off x="139454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https://asecuritysite.com/openfhe/openfhe_28cpp</a:t>
            </a:r>
          </a:p>
        </p:txBody>
      </p:sp>
      <p:pic>
        <p:nvPicPr>
          <p:cNvPr id="82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74" y="954798"/>
            <a:ext cx="6421094" cy="3811351"/>
          </a:xfrm>
          <a:prstGeom prst="rect">
            <a:avLst/>
          </a:prstGeom>
          <a:ln w="3175">
            <a:miter lim="400000"/>
          </a:ln>
        </p:spPr>
      </p:pic>
      <p:sp>
        <p:nvSpPr>
          <p:cNvPr id="822" name="https://asecuritysite.com/openfhe/openfhe_29cpp"/>
          <p:cNvSpPr txBox="1"/>
          <p:nvPr/>
        </p:nvSpPr>
        <p:spPr>
          <a:xfrm>
            <a:off x="1394543" y="6371411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https://asecuritysite.com/openfhe/openfhe_29cpp</a:t>
            </a:r>
          </a:p>
        </p:txBody>
      </p:sp>
      <p:grpSp>
        <p:nvGrpSpPr>
          <p:cNvPr id="825" name="Screenshot 2024-08-12 at 14.30.23.png"/>
          <p:cNvGrpSpPr/>
          <p:nvPr/>
        </p:nvGrpSpPr>
        <p:grpSpPr>
          <a:xfrm>
            <a:off x="6406817" y="478944"/>
            <a:ext cx="5674393" cy="3465279"/>
            <a:chOff x="0" y="0"/>
            <a:chExt cx="11348783" cy="6930556"/>
          </a:xfrm>
        </p:grpSpPr>
        <p:pic>
          <p:nvPicPr>
            <p:cNvPr id="824" name="Screenshot 2024-08-12 at 14.30.23.png" descr="Screenshot 2024-08-12 at 14.30.23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101600"/>
              <a:ext cx="11043984" cy="65241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23" name="Screenshot 2024-08-12 at 14.30.23.png" descr="Screenshot 2024-08-12 at 14.30.23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1348784" cy="693055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0091911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10F12-217E-DAF6-B86F-67965888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7D75ABBA-B967-7CDF-D863-3E648AC229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GWAS (Gnome-wide Association Studies)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A53EC297-EE6F-A454-E6D0-9A320E4B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Diagram of a computer network&#10;&#10;Description automatically generated">
            <a:extLst>
              <a:ext uri="{FF2B5EF4-FFF2-40B4-BE49-F238E27FC236}">
                <a16:creationId xmlns:a16="http://schemas.microsoft.com/office/drawing/2014/main" id="{454EFC7C-D021-6F8D-F40A-5675E591B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5" y="935378"/>
            <a:ext cx="3531915" cy="4854251"/>
          </a:xfrm>
          <a:prstGeom prst="rect">
            <a:avLst/>
          </a:prstGeom>
        </p:spPr>
      </p:pic>
      <p:pic>
        <p:nvPicPr>
          <p:cNvPr id="5" name="Picture 4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3B36DFC2-4AFE-0068-C2CA-35A892770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00" y="815895"/>
            <a:ext cx="5467103" cy="5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7221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9CF4C-A476-3139-4566-3D25B992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A596F123-80F0-100D-FA7E-671B172BA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SVM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F2EBA119-02AF-A10A-43EA-82DFC38E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7F8C472-B8CB-A163-09A7-F703059AF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7" y="358317"/>
            <a:ext cx="7281105" cy="57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1244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41EE3-1B44-6333-880F-19E09519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12FA6BA5-CA4A-A1A1-63E3-1EA080AE0F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Concrete-ML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7644AB83-0CC2-038C-F71C-22CF4E31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4D678F0E-2E3F-CC98-5414-79DB411B8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45" y="658698"/>
            <a:ext cx="4996921" cy="5125824"/>
          </a:xfrm>
          <a:prstGeom prst="rect">
            <a:avLst/>
          </a:prstGeom>
        </p:spPr>
      </p:pic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12121A49-6D57-27A7-C977-D0893D1A3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1649066"/>
            <a:ext cx="4501579" cy="3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7965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40D4-CCB9-86AF-72BE-DE547FBD1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9ED7-47E4-B8C3-F7A1-7B3F4D00D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8. Quantum Robust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A50F-DE3D-AE13-67CF-659385D27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E4E9D-E06F-5FAC-62CD-5AC3148FB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1B053-84A0-0A1C-AE71-963B7F6EC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241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F1B3-AE73-EC79-7B09-50523BC8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5AC14EB9-2909-3952-F3E1-98991B9E74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Quantum Robust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69DA71D3-08A2-BCD1-ED10-D6B136F4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F8D14-DE05-E518-6532-B45C79051E15}"/>
              </a:ext>
            </a:extLst>
          </p:cNvPr>
          <p:cNvSpPr txBox="1"/>
          <p:nvPr/>
        </p:nvSpPr>
        <p:spPr>
          <a:xfrm>
            <a:off x="280874" y="1243865"/>
            <a:ext cx="10046191" cy="32475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571500" marR="0" indent="-5715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Existing state-of-the-art gives 105 Qubits (Google Willow). Need millions to crack existing public key methods.</a:t>
            </a:r>
          </a:p>
          <a:p>
            <a:pPr marL="571500" marR="0" indent="-5715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All existing public key methods will be cracked by QC,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eg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 RSA, ECC and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ElGamal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.</a:t>
            </a:r>
            <a:endParaRPr lang="en-US" sz="2800" dirty="0">
              <a:solidFill>
                <a:srgbClr val="72675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Baskerville"/>
            </a:endParaRPr>
          </a:p>
          <a:p>
            <a:pPr marL="571500" marR="0" indent="-5715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Kyber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 for Key Exchange/Encryption and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Dilithium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 for Digital Signatures should be used.</a:t>
            </a:r>
            <a:endParaRPr lang="en-US" sz="2800" dirty="0">
              <a:solidFill>
                <a:srgbClr val="72675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Baskerville"/>
            </a:endParaRPr>
          </a:p>
          <a:p>
            <a:pPr marL="571500" marR="0" indent="-5715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LWE is currently a quantum robust method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307641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F6975-4319-7B8C-2892-98DB9BB2D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15CB-FFEE-6579-B3E0-B31ADD8CE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9. Hardware Requirements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FBA32-D2D1-D83D-E6EA-3E0AA0BC0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C2927-47C2-155D-329F-3164B2951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DFB01-FD35-AFDF-CE0C-C4A202148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274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04F2E-E59C-A94A-5380-9082A37BE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752FAF96-83DF-B584-BBD1-F29BD6EBD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FHE</a:t>
            </a:r>
            <a:endParaRPr dirty="0"/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C76D15A5-308C-F95F-1A1E-67A3B5344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65" y="625146"/>
            <a:ext cx="7772400" cy="38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0111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AE4F9-7386-4E76-1520-4F8F7DBCC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5D44ED54-64C1-B32C-F01E-116795174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NTT (Number Theoretic Transform)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FBB3A-BC50-0F93-B22C-539FF1096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13" y="953595"/>
            <a:ext cx="33020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2F89C-5FAE-4ED7-658B-BC1B3F7D6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96" y="734549"/>
            <a:ext cx="7772400" cy="3798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997CE-DB77-5BEF-35C6-7F492B2C8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3" y="5437041"/>
            <a:ext cx="7772400" cy="458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CF447-1789-5795-DE1A-EB93E0AC0D05}"/>
              </a:ext>
            </a:extLst>
          </p:cNvPr>
          <p:cNvSpPr txBox="1"/>
          <p:nvPr/>
        </p:nvSpPr>
        <p:spPr>
          <a:xfrm>
            <a:off x="243683" y="4656381"/>
            <a:ext cx="6266940" cy="5698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+mj-lt"/>
                <a:ea typeface="+mj-ea"/>
                <a:cs typeface="+mj-cs"/>
                <a:sym typeface="Baskerville"/>
              </a:rPr>
              <a:t>Two cipher text values: c1.ax and c2.bx</a:t>
            </a:r>
          </a:p>
        </p:txBody>
      </p:sp>
    </p:spTree>
    <p:extLst>
      <p:ext uri="{BB962C8B-B14F-4D97-AF65-F5344CB8AC3E}">
        <p14:creationId xmlns:p14="http://schemas.microsoft.com/office/powerpoint/2010/main" val="135934757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AA70-164E-D3CC-7F81-3AC069676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5223AD-14ED-94A3-266A-02792E702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581" y="3570668"/>
            <a:ext cx="5891048" cy="31532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BFEC6E-BAB8-5341-ACBB-8614490FF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3" y="3570668"/>
            <a:ext cx="5423621" cy="3303250"/>
          </a:xfrm>
          <a:prstGeom prst="rect">
            <a:avLst/>
          </a:prstGeom>
        </p:spPr>
      </p:pic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A9EC9BCB-24D1-37F7-0D9E-7C653A897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AVX-512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A66D2C-DC50-103E-58CF-A2AC62CC6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589354"/>
            <a:ext cx="7772400" cy="2981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C9D375-2BCC-9DAB-4A3C-C078386C7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0" y="360947"/>
            <a:ext cx="7772400" cy="61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7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15E9-5027-6CBA-965B-B44B62A82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30593E74-D8FA-EC38-CFD8-A7E0FE93F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GPUs (BFV)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960E5-4E10-C631-C630-E974084E1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6" y="734549"/>
            <a:ext cx="4151129" cy="2342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EFAB4-EBA0-C871-2A48-3BF4DDE6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54" y="120011"/>
            <a:ext cx="5108789" cy="3862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07606-FE00-8715-A830-1279E8FD7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1" y="3077265"/>
            <a:ext cx="4151128" cy="3467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118D2-B865-9C98-C2AC-9BB1FDBB6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50" y="2884285"/>
            <a:ext cx="5525487" cy="3853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F49725-8AA4-71F3-3A0D-52120F9D9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8" y="927319"/>
            <a:ext cx="10359687" cy="44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9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D0A6D-9749-351C-E1BB-1DB0DAFA4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39D8696E-530D-DED6-2629-8928B33350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Specialist Hardware (F1)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A3A17-4A33-AF52-3C5E-29AED533F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2869"/>
            <a:ext cx="6096000" cy="3354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C4D26-BB7E-19C2-F806-94AFADB50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4134828"/>
            <a:ext cx="6425544" cy="2723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82E2EE-65E5-E01A-4E82-D1DB44D8B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20" y="734549"/>
            <a:ext cx="5504447" cy="22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0922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0192-AD4A-B41F-57C3-FB5427117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2129EBB3-F6C1-AF22-8AC1-A76A59D09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Specialist Hardware (</a:t>
            </a:r>
            <a:r>
              <a:rPr lang="en-US" dirty="0" err="1"/>
              <a:t>Craterlake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7" name="Picture 6" descr="A diagram of a diagram of a group of people&#10;&#10;Description automatically generated">
            <a:extLst>
              <a:ext uri="{FF2B5EF4-FFF2-40B4-BE49-F238E27FC236}">
                <a16:creationId xmlns:a16="http://schemas.microsoft.com/office/drawing/2014/main" id="{788E5F55-A31B-6DD5-10C6-F2BFF6D07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994978"/>
            <a:ext cx="10488761" cy="45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330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24D4D-BD7E-D560-8F22-20D01EE1C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A0A17C80-BDFA-4211-DCAA-777248FE40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Specialist Hardware (RPU)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8F309-3F37-B936-8507-556073B01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3" y="948558"/>
            <a:ext cx="11099350" cy="49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514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C9BDC-B645-785B-A1E6-B65DAD90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7FBA-F993-C5BD-336D-2B2E13039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10. Data Fragmentation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8F626-1CEE-258E-D1C7-BCCC03DF2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779DD-8F37-75DD-6C71-40A3A1B08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34F8E-4686-C09C-7DE5-7BC25460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4902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07210-5D59-BD0B-1666-CAA7278F3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0330B5C7-2A39-87F3-C5AE-8C288DABC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Fragmentation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CBC54BCF-8725-EE0E-E12B-5FCD7612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E647FF6A-02C9-F928-F688-9489EC23D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93" y="734549"/>
            <a:ext cx="7772400" cy="58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943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94CAB-C320-D38E-F9E9-37C68E4A3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4E7-C4B7-DC76-614E-5624D6C4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11. Side Channel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9B41-029B-EFF0-F5AE-AC0A29640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3F876-5B85-111C-7E60-F08787A8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DD666-AB4D-7595-89FE-5D82C5864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0333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CE41-9395-08C5-202C-E3977F0B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8B8E0E88-AE52-9A3B-101A-6A697A7A58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TBC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D3E59FF6-97FB-B91E-B5F5-A831CD67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computer code&#10;&#10;Description automatically generated">
            <a:extLst>
              <a:ext uri="{FF2B5EF4-FFF2-40B4-BE49-F238E27FC236}">
                <a16:creationId xmlns:a16="http://schemas.microsoft.com/office/drawing/2014/main" id="{468555E2-F327-92FB-1233-78626471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425450"/>
            <a:ext cx="7772400" cy="481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11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69CBE-9F62-EBED-BD75-FEFF73C1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key&#10;&#10;Description automatically generated">
            <a:extLst>
              <a:ext uri="{FF2B5EF4-FFF2-40B4-BE49-F238E27FC236}">
                <a16:creationId xmlns:a16="http://schemas.microsoft.com/office/drawing/2014/main" id="{696DCDA8-3845-6F86-8108-F8B60C2AE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3429000"/>
            <a:ext cx="7772400" cy="3565249"/>
          </a:xfrm>
          <a:prstGeom prst="rect">
            <a:avLst/>
          </a:prstGeom>
        </p:spPr>
      </p:pic>
      <p:sp>
        <p:nvSpPr>
          <p:cNvPr id="865" name="SEAL CKKS">
            <a:extLst>
              <a:ext uri="{FF2B5EF4-FFF2-40B4-BE49-F238E27FC236}">
                <a16:creationId xmlns:a16="http://schemas.microsoft.com/office/drawing/2014/main" id="{FEF68CF7-B7AF-EE2E-3582-3CE7FDC02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FHE</a:t>
            </a:r>
            <a:endParaRPr dirty="0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0E44AE0D-760D-087D-4BA0-3F6FA1DBE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-78897"/>
            <a:ext cx="7772400" cy="35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260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93943-793E-EE1C-A039-95DD76370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AC70423C-A44F-0234-C9F3-F1E709B26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Side-channel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9F8A4780-CFB8-371E-BBA5-C5A63513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se up of a document&#10;&#10;Description automatically generated">
            <a:extLst>
              <a:ext uri="{FF2B5EF4-FFF2-40B4-BE49-F238E27FC236}">
                <a16:creationId xmlns:a16="http://schemas.microsoft.com/office/drawing/2014/main" id="{1F4184C4-3BF1-78F0-6A6A-2D0F7D5DB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734549"/>
            <a:ext cx="5831490" cy="2231178"/>
          </a:xfrm>
          <a:prstGeom prst="rect">
            <a:avLst/>
          </a:prstGeom>
        </p:spPr>
      </p:pic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6FB399EF-53A6-5C11-E145-756FAA653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289" y="2521488"/>
            <a:ext cx="6361711" cy="41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035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D1308-C737-EFE6-0127-0896A9225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722239DE-F4BF-59F6-280F-337E86FDE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Side-channel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B8404D22-8240-1E30-D29C-E8B502C2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EC9620-D18F-AD00-2FD2-C917CA71E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13" y="734549"/>
            <a:ext cx="6243145" cy="3365445"/>
          </a:xfrm>
          <a:prstGeom prst="rect">
            <a:avLst/>
          </a:prstGeom>
        </p:spPr>
      </p:pic>
      <p:pic>
        <p:nvPicPr>
          <p:cNvPr id="11" name="Picture 10" descr="A close up of a text&#10;&#10;Description automatically generated">
            <a:extLst>
              <a:ext uri="{FF2B5EF4-FFF2-40B4-BE49-F238E27FC236}">
                <a16:creationId xmlns:a16="http://schemas.microsoft.com/office/drawing/2014/main" id="{3B0958D2-3830-A9E7-2157-CD52727E7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517" y="2931341"/>
            <a:ext cx="6370641" cy="349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1201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96A7-534D-5238-518E-B97D74895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CC8964DA-2E7D-244B-8729-FA0C8E6F2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Side-channel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ED6C5A78-E335-3A4C-4459-56414988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FEA5A7AA-0A3A-5382-95D8-B1304D8F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1" y="818274"/>
            <a:ext cx="5348671" cy="2740121"/>
          </a:xfrm>
          <a:prstGeom prst="rect">
            <a:avLst/>
          </a:prstGeom>
        </p:spPr>
      </p:pic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725D7803-A119-FE45-A689-C73FAC992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4" y="3828337"/>
            <a:ext cx="5469998" cy="28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1874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90399-2876-2F17-6DB8-1B61D95D7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32178315-3634-5B92-F4E5-E972430C0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Side-channel (Mitigation)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7D4D86F6-0B87-B279-B1A7-E12B5D37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28FD7762-70BC-1808-33D3-C5FE0B71F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734549"/>
            <a:ext cx="7166839" cy="2875963"/>
          </a:xfrm>
          <a:prstGeom prst="rect">
            <a:avLst/>
          </a:prstGeom>
        </p:spPr>
      </p:pic>
      <p:pic>
        <p:nvPicPr>
          <p:cNvPr id="7" name="Picture 6" descr="A close up of a text&#10;&#10;Description automatically generated">
            <a:extLst>
              <a:ext uri="{FF2B5EF4-FFF2-40B4-BE49-F238E27FC236}">
                <a16:creationId xmlns:a16="http://schemas.microsoft.com/office/drawing/2014/main" id="{34E2901B-A10A-E643-8ED6-64F1C02BF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09" y="3523232"/>
            <a:ext cx="7772400" cy="31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497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C05F2-8C2C-8211-0D1E-1025DB96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66853A37-5B99-3CC8-5F9C-F668E1398A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Side-channel (Mitigation)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523CB04F-8F5D-5C0B-BB23-6AB67D38B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F1765707-A65C-8113-C1C7-C9BB2AAEF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1126690"/>
            <a:ext cx="6798977" cy="2013966"/>
          </a:xfrm>
          <a:prstGeom prst="rect">
            <a:avLst/>
          </a:prstGeom>
        </p:spPr>
      </p:pic>
      <p:pic>
        <p:nvPicPr>
          <p:cNvPr id="6" name="Picture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72E4D3DA-E8E9-B620-3E47-FF436FF39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4" y="3429000"/>
            <a:ext cx="6671489" cy="1504731"/>
          </a:xfrm>
          <a:prstGeom prst="rect">
            <a:avLst/>
          </a:prstGeom>
        </p:spPr>
      </p:pic>
      <p:pic>
        <p:nvPicPr>
          <p:cNvPr id="9" name="Picture 8" descr="A close-up of a document&#10;&#10;Description automatically generated">
            <a:extLst>
              <a:ext uri="{FF2B5EF4-FFF2-40B4-BE49-F238E27FC236}">
                <a16:creationId xmlns:a16="http://schemas.microsoft.com/office/drawing/2014/main" id="{BCAC85B4-F2FE-5A07-C79E-3CFE9C0DA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16" y="1064610"/>
            <a:ext cx="5106175" cy="52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992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Homomorphic Processing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Processing</a:t>
            </a:r>
          </a:p>
        </p:txBody>
      </p:sp>
      <p:pic>
        <p:nvPicPr>
          <p:cNvPr id="50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08" name="trust - Copy of HAWK01.png" descr="trust - Copy of HAWK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955675"/>
            <a:ext cx="11258550" cy="49466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796461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Homomorphic Processing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Processing</a:t>
            </a:r>
          </a:p>
        </p:txBody>
      </p:sp>
      <p:pic>
        <p:nvPicPr>
          <p:cNvPr id="51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12" name="trust - Copy of Copy of HAWK01.png" descr="trust - Copy of Copy of HAWK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946150"/>
            <a:ext cx="11087100" cy="49657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86333944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hotoPortfolio">
  <a:themeElements>
    <a:clrScheme name="PhotoPortfolio">
      <a:dk1>
        <a:srgbClr val="72675A"/>
      </a:dk1>
      <a:lt1>
        <a:srgbClr val="184472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254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25400" dist="254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254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1024</Words>
  <Application>Microsoft Macintosh PowerPoint</Application>
  <PresentationFormat>Widescreen</PresentationFormat>
  <Paragraphs>172</Paragraphs>
  <Slides>74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Baskerville</vt:lpstr>
      <vt:lpstr>Bradley Hand ITC TT-Bold</vt:lpstr>
      <vt:lpstr>Calibri</vt:lpstr>
      <vt:lpstr>Calibri Light</vt:lpstr>
      <vt:lpstr>Helvetica Light</vt:lpstr>
      <vt:lpstr>Office Theme</vt:lpstr>
      <vt:lpstr>PhotoPortfolio</vt:lpstr>
      <vt:lpstr>Homomorphic Encryption</vt:lpstr>
      <vt:lpstr>FHE:  2. Background</vt:lpstr>
      <vt:lpstr>Polynomials</vt:lpstr>
      <vt:lpstr>Inv Mod p</vt:lpstr>
      <vt:lpstr>RLWE</vt:lpstr>
      <vt:lpstr>FHE</vt:lpstr>
      <vt:lpstr>FHE</vt:lpstr>
      <vt:lpstr>Homomorphic Processing</vt:lpstr>
      <vt:lpstr>Homomorphic Processing</vt:lpstr>
      <vt:lpstr>Homomorphic ML</vt:lpstr>
      <vt:lpstr>Cryptography:  3. State-of-the-art</vt:lpstr>
      <vt:lpstr>Libraries</vt:lpstr>
      <vt:lpstr>OpenFHE</vt:lpstr>
      <vt:lpstr>Bootstrapping</vt:lpstr>
      <vt:lpstr>Bootstrapping and Slots</vt:lpstr>
      <vt:lpstr>BGV/BFV</vt:lpstr>
      <vt:lpstr>BGV/BFV</vt:lpstr>
      <vt:lpstr>Parameters and Public Key</vt:lpstr>
      <vt:lpstr>SEAL BFV/BGV</vt:lpstr>
      <vt:lpstr>SEAL CKKS</vt:lpstr>
      <vt:lpstr>CryptoContext and Parameters (BFV)</vt:lpstr>
      <vt:lpstr>CryptoContext and Parameters (CKKS)</vt:lpstr>
      <vt:lpstr>BFV - Adding/Multiplying Two Numbers</vt:lpstr>
      <vt:lpstr>CCKS - Adding/Multiplying Two Numbers</vt:lpstr>
      <vt:lpstr>BFV - Batch Processing</vt:lpstr>
      <vt:lpstr>MD/FHEW</vt:lpstr>
      <vt:lpstr>MD/FHEW</vt:lpstr>
      <vt:lpstr>MD/FHEW - MUX and Majority</vt:lpstr>
      <vt:lpstr>Chebyshev Functions</vt:lpstr>
      <vt:lpstr>Polynomial Evaluation</vt:lpstr>
      <vt:lpstr>FHE:  4. Data Sharing</vt:lpstr>
      <vt:lpstr>Homomorphic Sharing</vt:lpstr>
      <vt:lpstr>Multiparty Sharing</vt:lpstr>
      <vt:lpstr>SmartCrypt</vt:lpstr>
      <vt:lpstr>Using Symmetric Key for HE</vt:lpstr>
      <vt:lpstr>Proxy Re-encryption (PRE)</vt:lpstr>
      <vt:lpstr>FHE:  5. Cloud</vt:lpstr>
      <vt:lpstr>Symmetric/Asymmetric in Cloud</vt:lpstr>
      <vt:lpstr>Searchable Encryption</vt:lpstr>
      <vt:lpstr>Location Tracking</vt:lpstr>
      <vt:lpstr>Privacy-aware biometrics/ID</vt:lpstr>
      <vt:lpstr>Apple Privacy Aware</vt:lpstr>
      <vt:lpstr>FHE:  6. MPC</vt:lpstr>
      <vt:lpstr>Threshold Encryption</vt:lpstr>
      <vt:lpstr>FHE:  7. ML</vt:lpstr>
      <vt:lpstr>Matrix Operations</vt:lpstr>
      <vt:lpstr>Private Prediction as a Service</vt:lpstr>
      <vt:lpstr>Logistic Function</vt:lpstr>
      <vt:lpstr>Matrix Operations</vt:lpstr>
      <vt:lpstr>Matrix Operations</vt:lpstr>
      <vt:lpstr>Matrix Operations</vt:lpstr>
      <vt:lpstr>Matrix Operations</vt:lpstr>
      <vt:lpstr>Matrix Operations</vt:lpstr>
      <vt:lpstr>GWAS (Gnome-wide Association Studies)</vt:lpstr>
      <vt:lpstr>SVM</vt:lpstr>
      <vt:lpstr>Concrete-ML</vt:lpstr>
      <vt:lpstr>FHE:  8. Quantum Robust</vt:lpstr>
      <vt:lpstr>Quantum Robust</vt:lpstr>
      <vt:lpstr>FHE:  9. Hardware Requirements</vt:lpstr>
      <vt:lpstr>NTT (Number Theoretic Transform)</vt:lpstr>
      <vt:lpstr>AVX-512</vt:lpstr>
      <vt:lpstr>GPUs (BFV)</vt:lpstr>
      <vt:lpstr>Specialist Hardware (F1)</vt:lpstr>
      <vt:lpstr>Specialist Hardware (Craterlake)</vt:lpstr>
      <vt:lpstr>Specialist Hardware (RPU)</vt:lpstr>
      <vt:lpstr>FHE:  10. Data Fragmentation</vt:lpstr>
      <vt:lpstr>Fragmentation</vt:lpstr>
      <vt:lpstr>FHE:  11. Side Channel</vt:lpstr>
      <vt:lpstr>TBC</vt:lpstr>
      <vt:lpstr>Side-channel</vt:lpstr>
      <vt:lpstr>Side-channel</vt:lpstr>
      <vt:lpstr>Side-channel</vt:lpstr>
      <vt:lpstr>Side-channel (Mitigation)</vt:lpstr>
      <vt:lpstr>Side-channel (Mitigation)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Crypto</dc:title>
  <cp:lastModifiedBy>Buchanan, Bill</cp:lastModifiedBy>
  <cp:revision>94</cp:revision>
  <cp:lastPrinted>2018-07-17T15:10:38Z</cp:lastPrinted>
  <dcterms:modified xsi:type="dcterms:W3CDTF">2024-12-10T08:44:12Z</dcterms:modified>
</cp:coreProperties>
</file>